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0" userDrawn="1">
          <p15:clr>
            <a:srgbClr val="A4A3A4"/>
          </p15:clr>
        </p15:guide>
        <p15:guide id="2" pos="119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odron" initials="WB" lastIdx="2" clrIdx="0">
    <p:extLst>
      <p:ext uri="{19B8F6BF-5375-455C-9EA6-DF929625EA0E}">
        <p15:presenceInfo xmlns:p15="http://schemas.microsoft.com/office/powerpoint/2012/main" userId="9ac2556f17ea9d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2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471" autoAdjust="0"/>
    <p:restoredTop sz="94660" autoAdjust="0"/>
  </p:normalViewPr>
  <p:slideViewPr>
    <p:cSldViewPr snapToGrid="0">
      <p:cViewPr>
        <p:scale>
          <a:sx n="33" d="100"/>
          <a:sy n="33" d="100"/>
        </p:scale>
        <p:origin x="-101" y="19"/>
      </p:cViewPr>
      <p:guideLst>
        <p:guide orient="horz" pos="16560"/>
        <p:guide pos="1195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B8B8D-A32C-491D-BDB7-6E4EEE859BE6}" type="datetimeFigureOut">
              <a:rPr lang="en-US" smtClean="0"/>
              <a:t>8/12/2021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1E59F-ED5D-4E8A-8494-746BCD31E317}" type="slidenum">
              <a:rPr lang="en-US" smtClean="0"/>
              <a:t>‹#›</a:t>
            </a:fld>
            <a:endParaRPr lang="en-US"/>
          </a:p>
        </p:txBody>
      </p:sp>
    </p:spTree>
    <p:extLst>
      <p:ext uri="{BB962C8B-B14F-4D97-AF65-F5344CB8AC3E}">
        <p14:creationId xmlns:p14="http://schemas.microsoft.com/office/powerpoint/2010/main" val="1132538231"/>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1E59F-ED5D-4E8A-8494-746BCD31E317}" type="slidenum">
              <a:rPr lang="en-US" smtClean="0"/>
              <a:t>1</a:t>
            </a:fld>
            <a:endParaRPr lang="en-US"/>
          </a:p>
        </p:txBody>
      </p:sp>
    </p:spTree>
    <p:extLst>
      <p:ext uri="{BB962C8B-B14F-4D97-AF65-F5344CB8AC3E}">
        <p14:creationId xmlns:p14="http://schemas.microsoft.com/office/powerpoint/2010/main" val="134864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089E-C256-4E9C-AD22-33CB257900F1}"/>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82F4A34E-FAA0-4387-BD2B-D93839142C63}"/>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CBB5B45F-E58B-492C-AC98-E917828C5025}"/>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F3FF93D1-622F-44C2-A08B-DF59BFB3F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4A509-3E16-4BA2-8AE2-B4D52D6F3A2B}"/>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02717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4CAD-7D88-4A22-AC48-BD310109B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6440C7-2CF8-46A6-9163-43E7600E5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E017-E9CC-48A9-9EE7-FEC28250A7F3}"/>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07A58626-6CCD-4C8D-9287-0AD8AE6D0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B637F-FF79-4687-B415-E602125726B3}"/>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140250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EBAC4-7043-4CE4-8242-8E9E72AEF664}"/>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BC1FD-D3B7-4CF6-BD0B-3E13A5C766D9}"/>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7A81A-9E06-4FB7-A1BE-BBC9744D4C58}"/>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DDADBF35-7A4F-4FAB-BE45-47943068C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18631-BD7A-4A3D-96F1-062EC1932E36}"/>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483309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266-D4F5-424B-AE33-9D997F466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DC17F-1CCF-429C-8992-BC53FFE7A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5105B-8F02-4BCA-BA29-A918F5F32C4B}"/>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6BA7FF93-9D87-4E87-9AAC-DA8943FD1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5B1C1-8205-4E86-83F4-E2C2D10AAA1F}"/>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168727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9BD4-2C57-435E-9A2F-9D0BF68D02E9}"/>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CB7F913B-2EBB-480B-A9E5-A0AABEA72999}"/>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16C3C-9943-49C2-BF39-22AA983CFA63}"/>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1CABD23D-C3AB-4D73-8FA2-2FA40F4C0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B83B8-B2EB-4BB8-9A2A-CE77B36ACE74}"/>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25515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7EC6-86F2-45B5-936F-A6094EDB8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869D84-1A10-49D4-B977-8F53468B31BE}"/>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6D8E21-1E35-4629-9624-776BB7FFB4A7}"/>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3724F0-2240-429C-87DD-B2BEE6DAD65D}"/>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6" name="Footer Placeholder 5">
            <a:extLst>
              <a:ext uri="{FF2B5EF4-FFF2-40B4-BE49-F238E27FC236}">
                <a16:creationId xmlns:a16="http://schemas.microsoft.com/office/drawing/2014/main" id="{2E73703C-0EED-4F7A-8646-523626465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E26194-A096-4D60-A0ED-E8C933C98897}"/>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0221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81A0-08EB-40B4-B3CC-E4EE72CC0847}"/>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9D0A3A-D466-4DE5-8A7D-F3B598A17DB3}"/>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9202C47D-9772-4630-8DA1-AF129BF776F4}"/>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5C4CC6-10F5-43A6-B2AA-48F6D284C4B5}"/>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0BBF595C-EAFC-495B-BF89-4AB9B1753A95}"/>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1CC7F4-41BB-4301-934F-D14F07610902}"/>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8" name="Footer Placeholder 7">
            <a:extLst>
              <a:ext uri="{FF2B5EF4-FFF2-40B4-BE49-F238E27FC236}">
                <a16:creationId xmlns:a16="http://schemas.microsoft.com/office/drawing/2014/main" id="{87F04094-E696-4253-8183-767EE4B94E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957804-40AE-4CAB-8A92-EC7DBB7D4DE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6746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4E2B-8CD8-46E9-B437-1610DE925B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CAAEDE-76DA-487F-9B34-F4D197886881}"/>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4" name="Footer Placeholder 3">
            <a:extLst>
              <a:ext uri="{FF2B5EF4-FFF2-40B4-BE49-F238E27FC236}">
                <a16:creationId xmlns:a16="http://schemas.microsoft.com/office/drawing/2014/main" id="{B142A5F1-0F55-46AA-B365-5AF493875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B8956B-B031-4FA0-83A4-92C5BE847897}"/>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42082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17E47D-0222-496E-A01B-B3A3EAFE5F98}"/>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3" name="Footer Placeholder 2">
            <a:extLst>
              <a:ext uri="{FF2B5EF4-FFF2-40B4-BE49-F238E27FC236}">
                <a16:creationId xmlns:a16="http://schemas.microsoft.com/office/drawing/2014/main" id="{FE433ED4-38DF-4418-9EA4-F21087E18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037F1-A42B-4257-B66F-46F6F795F9F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79118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7ED3-F360-4F38-B94B-81DACA3ACBA2}"/>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9C912892-FF30-4D05-A9EA-A050F7B45DA1}"/>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973518-4147-474F-88B9-C54DC4311361}"/>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5CED5E6D-E179-49EB-A07E-38BC2B644544}"/>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6" name="Footer Placeholder 5">
            <a:extLst>
              <a:ext uri="{FF2B5EF4-FFF2-40B4-BE49-F238E27FC236}">
                <a16:creationId xmlns:a16="http://schemas.microsoft.com/office/drawing/2014/main" id="{23F4FDC2-08E0-43E4-8A8F-68BA60AD4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41B7A-6DCD-4BE8-9DAC-B344D0F579AB}"/>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62343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B573-71E2-4992-8805-D9954BAB2A1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D2A37A7A-E5D4-418D-AF21-2B6429E73808}"/>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88F483D7-A301-4DE7-B8EE-9D977DCDDA5C}"/>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A2253BF0-C2AF-4B48-89F0-FAAB29D8F0E6}"/>
              </a:ext>
            </a:extLst>
          </p:cNvPr>
          <p:cNvSpPr>
            <a:spLocks noGrp="1"/>
          </p:cNvSpPr>
          <p:nvPr>
            <p:ph type="dt" sz="half" idx="10"/>
          </p:nvPr>
        </p:nvSpPr>
        <p:spPr/>
        <p:txBody>
          <a:bodyPr/>
          <a:lstStyle/>
          <a:p>
            <a:fld id="{4E17980A-9013-4637-B068-7A8A10A1A1C7}" type="datetimeFigureOut">
              <a:rPr lang="en-US" smtClean="0"/>
              <a:t>8/12/2021</a:t>
            </a:fld>
            <a:endParaRPr lang="en-US"/>
          </a:p>
        </p:txBody>
      </p:sp>
      <p:sp>
        <p:nvSpPr>
          <p:cNvPr id="6" name="Footer Placeholder 5">
            <a:extLst>
              <a:ext uri="{FF2B5EF4-FFF2-40B4-BE49-F238E27FC236}">
                <a16:creationId xmlns:a16="http://schemas.microsoft.com/office/drawing/2014/main" id="{17B95A41-3D91-408E-A54F-CC6B252D6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5FD02-6C68-4D5E-91CD-264721983F9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53428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FFE13-14CF-4C97-80A7-514A2C8A0518}"/>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685F4-1F20-47E1-8933-E34051151C5F}"/>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D4048-5B36-4880-84F2-E08416DF344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4E17980A-9013-4637-B068-7A8A10A1A1C7}" type="datetimeFigureOut">
              <a:rPr lang="en-US" smtClean="0"/>
              <a:t>8/12/2021</a:t>
            </a:fld>
            <a:endParaRPr lang="en-US"/>
          </a:p>
        </p:txBody>
      </p:sp>
      <p:sp>
        <p:nvSpPr>
          <p:cNvPr id="5" name="Footer Placeholder 4">
            <a:extLst>
              <a:ext uri="{FF2B5EF4-FFF2-40B4-BE49-F238E27FC236}">
                <a16:creationId xmlns:a16="http://schemas.microsoft.com/office/drawing/2014/main" id="{FB543398-200B-471E-97BC-71565C3705BF}"/>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C70BE0-442B-41B9-B2FD-348EB748A399}"/>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1F8E46DB-DCF1-4B45-89C2-44935A49A4AD}" type="slidenum">
              <a:rPr lang="en-US" smtClean="0"/>
              <a:t>‹#›</a:t>
            </a:fld>
            <a:endParaRPr lang="en-US"/>
          </a:p>
        </p:txBody>
      </p:sp>
    </p:spTree>
    <p:extLst>
      <p:ext uri="{BB962C8B-B14F-4D97-AF65-F5344CB8AC3E}">
        <p14:creationId xmlns:p14="http://schemas.microsoft.com/office/powerpoint/2010/main" val="3678377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0.jpe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6.png"/><Relationship Id="rId29"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2.png"/><Relationship Id="rId28" Type="http://schemas.openxmlformats.org/officeDocument/2006/relationships/image" Target="../media/image24.png"/><Relationship Id="rId10" Type="http://schemas.openxmlformats.org/officeDocument/2006/relationships/image" Target="../media/image60.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61.png"/><Relationship Id="rId14" Type="http://schemas.openxmlformats.org/officeDocument/2006/relationships/image" Target="../media/image7.jpg"/><Relationship Id="rId22" Type="http://schemas.openxmlformats.org/officeDocument/2006/relationships/image" Target="../media/image18.png"/><Relationship Id="rId27" Type="http://schemas.openxmlformats.org/officeDocument/2006/relationships/image" Target="../media/image21.jpe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0C4B1251-C02D-4BB4-9196-D10E8FF286DF}"/>
              </a:ext>
            </a:extLst>
          </p:cNvPr>
          <p:cNvSpPr/>
          <p:nvPr/>
        </p:nvSpPr>
        <p:spPr>
          <a:xfrm>
            <a:off x="36364169" y="6129049"/>
            <a:ext cx="6058204" cy="4551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94D0E742-FB5F-4CC0-B6A6-A569830C8A73}"/>
              </a:ext>
            </a:extLst>
          </p:cNvPr>
          <p:cNvSpPr/>
          <p:nvPr/>
        </p:nvSpPr>
        <p:spPr>
          <a:xfrm>
            <a:off x="30086189" y="6129049"/>
            <a:ext cx="6058204" cy="4551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Merge 121">
            <a:extLst>
              <a:ext uri="{FF2B5EF4-FFF2-40B4-BE49-F238E27FC236}">
                <a16:creationId xmlns:a16="http://schemas.microsoft.com/office/drawing/2014/main" id="{0E4679BA-EA01-4C3C-978C-ACD0399772F7}"/>
              </a:ext>
            </a:extLst>
          </p:cNvPr>
          <p:cNvSpPr/>
          <p:nvPr/>
        </p:nvSpPr>
        <p:spPr>
          <a:xfrm flipV="1">
            <a:off x="17647931" y="12265906"/>
            <a:ext cx="352882" cy="32652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Merge 126">
            <a:extLst>
              <a:ext uri="{FF2B5EF4-FFF2-40B4-BE49-F238E27FC236}">
                <a16:creationId xmlns:a16="http://schemas.microsoft.com/office/drawing/2014/main" id="{E5800DE8-E5A7-4F2A-A5BD-6DF109B506B2}"/>
              </a:ext>
            </a:extLst>
          </p:cNvPr>
          <p:cNvSpPr/>
          <p:nvPr/>
        </p:nvSpPr>
        <p:spPr>
          <a:xfrm>
            <a:off x="17649707" y="11467230"/>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23375813-6893-49D4-AFC3-CF4EA2A3678C}"/>
              </a:ext>
            </a:extLst>
          </p:cNvPr>
          <p:cNvCxnSpPr>
            <a:cxnSpLocks/>
          </p:cNvCxnSpPr>
          <p:nvPr/>
        </p:nvCxnSpPr>
        <p:spPr>
          <a:xfrm flipV="1">
            <a:off x="17824250" y="15283996"/>
            <a:ext cx="7407369" cy="205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82CCC50-787B-4C7B-93A5-201D6C8C894E}"/>
              </a:ext>
            </a:extLst>
          </p:cNvPr>
          <p:cNvCxnSpPr>
            <a:cxnSpLocks/>
            <a:endCxn id="125" idx="3"/>
          </p:cNvCxnSpPr>
          <p:nvPr/>
        </p:nvCxnSpPr>
        <p:spPr>
          <a:xfrm flipH="1" flipV="1">
            <a:off x="28319141" y="15290879"/>
            <a:ext cx="902502" cy="60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947ACD1D-2765-47D0-82EF-4EF77AF7EB77}"/>
              </a:ext>
            </a:extLst>
          </p:cNvPr>
          <p:cNvSpPr/>
          <p:nvPr/>
        </p:nvSpPr>
        <p:spPr>
          <a:xfrm>
            <a:off x="29247186" y="14732978"/>
            <a:ext cx="188581" cy="1099653"/>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tial Circle 141">
            <a:extLst>
              <a:ext uri="{FF2B5EF4-FFF2-40B4-BE49-F238E27FC236}">
                <a16:creationId xmlns:a16="http://schemas.microsoft.com/office/drawing/2014/main" id="{D458F1A9-68A9-49FE-AD77-69E8A02E4895}"/>
              </a:ext>
            </a:extLst>
          </p:cNvPr>
          <p:cNvSpPr/>
          <p:nvPr/>
        </p:nvSpPr>
        <p:spPr>
          <a:xfrm rot="5400000">
            <a:off x="28936094" y="14993178"/>
            <a:ext cx="624840" cy="578403"/>
          </a:xfrm>
          <a:prstGeom prst="pie">
            <a:avLst>
              <a:gd name="adj1" fmla="val 0"/>
              <a:gd name="adj2" fmla="val 10800000"/>
            </a:avLst>
          </a:prstGeom>
          <a:gradFill flip="none" rotWithShape="1">
            <a:gsLst>
              <a:gs pos="64000">
                <a:schemeClr val="accent1"/>
              </a:gs>
              <a:gs pos="10000">
                <a:schemeClr val="bg1">
                  <a:lumMod val="95000"/>
                  <a:alpha val="99000"/>
                </a:schemeClr>
              </a:gs>
              <a:gs pos="100000">
                <a:schemeClr val="accent1"/>
              </a:gs>
            </a:gsLst>
            <a:path path="circle">
              <a:fillToRect l="100000" t="100000"/>
            </a:path>
            <a:tileRect r="-100000" b="-100000"/>
          </a:gradFill>
          <a:ln>
            <a:solidFill>
              <a:schemeClr val="accent1">
                <a:shade val="50000"/>
                <a:alpha val="9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5" name="Straight Connector 64">
            <a:extLst>
              <a:ext uri="{FF2B5EF4-FFF2-40B4-BE49-F238E27FC236}">
                <a16:creationId xmlns:a16="http://schemas.microsoft.com/office/drawing/2014/main" id="{AD6D0B3A-AA73-40B2-84F3-EA6E674AD726}"/>
              </a:ext>
            </a:extLst>
          </p:cNvPr>
          <p:cNvCxnSpPr>
            <a:cxnSpLocks/>
          </p:cNvCxnSpPr>
          <p:nvPr/>
        </p:nvCxnSpPr>
        <p:spPr>
          <a:xfrm flipH="1" flipV="1">
            <a:off x="17843363" y="16368988"/>
            <a:ext cx="4321" cy="2514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89AF059-73E4-438D-88A2-B7DBF5760D69}"/>
              </a:ext>
            </a:extLst>
          </p:cNvPr>
          <p:cNvSpPr/>
          <p:nvPr/>
        </p:nvSpPr>
        <p:spPr>
          <a:xfrm rot="5400000">
            <a:off x="17767546" y="17945756"/>
            <a:ext cx="188581" cy="1099653"/>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tial Circle 68">
            <a:extLst>
              <a:ext uri="{FF2B5EF4-FFF2-40B4-BE49-F238E27FC236}">
                <a16:creationId xmlns:a16="http://schemas.microsoft.com/office/drawing/2014/main" id="{76793560-9D5A-436D-A5CE-A11F1D91C2A3}"/>
              </a:ext>
            </a:extLst>
          </p:cNvPr>
          <p:cNvSpPr/>
          <p:nvPr/>
        </p:nvSpPr>
        <p:spPr>
          <a:xfrm rot="10800000">
            <a:off x="17549842" y="18113419"/>
            <a:ext cx="624840" cy="578403"/>
          </a:xfrm>
          <a:prstGeom prst="pie">
            <a:avLst>
              <a:gd name="adj1" fmla="val 0"/>
              <a:gd name="adj2" fmla="val 10800000"/>
            </a:avLst>
          </a:prstGeom>
          <a:gradFill flip="none" rotWithShape="1">
            <a:gsLst>
              <a:gs pos="64000">
                <a:schemeClr val="accent1"/>
              </a:gs>
              <a:gs pos="10000">
                <a:schemeClr val="bg1">
                  <a:lumMod val="95000"/>
                  <a:alpha val="99000"/>
                </a:schemeClr>
              </a:gs>
              <a:gs pos="100000">
                <a:schemeClr val="accent1"/>
              </a:gs>
            </a:gsLst>
            <a:path path="circle">
              <a:fillToRect l="100000" t="100000"/>
            </a:path>
            <a:tileRect r="-100000" b="-100000"/>
          </a:gradFill>
          <a:ln>
            <a:solidFill>
              <a:schemeClr val="accent1">
                <a:shade val="50000"/>
                <a:alpha val="9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2" name="Connector: Elbow 91">
            <a:extLst>
              <a:ext uri="{FF2B5EF4-FFF2-40B4-BE49-F238E27FC236}">
                <a16:creationId xmlns:a16="http://schemas.microsoft.com/office/drawing/2014/main" id="{EFCA7C13-B85D-40F3-A429-C958A0C40245}"/>
              </a:ext>
            </a:extLst>
          </p:cNvPr>
          <p:cNvCxnSpPr>
            <a:cxnSpLocks/>
          </p:cNvCxnSpPr>
          <p:nvPr/>
        </p:nvCxnSpPr>
        <p:spPr>
          <a:xfrm rot="10800000">
            <a:off x="17861837" y="18578298"/>
            <a:ext cx="1218617" cy="1145858"/>
          </a:xfrm>
          <a:prstGeom prst="bentConnector2">
            <a:avLst/>
          </a:prstGeom>
          <a:ln w="1524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A8902BE-83FF-4EA9-A1F1-EB49E2BDD7C2}"/>
              </a:ext>
            </a:extLst>
          </p:cNvPr>
          <p:cNvCxnSpPr>
            <a:cxnSpLocks/>
            <a:endCxn id="59" idx="3"/>
          </p:cNvCxnSpPr>
          <p:nvPr/>
        </p:nvCxnSpPr>
        <p:spPr>
          <a:xfrm flipH="1" flipV="1">
            <a:off x="17809133" y="8427906"/>
            <a:ext cx="36907" cy="79855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15FDB40-C7B8-4F8E-9289-64A3C68529C5}"/>
              </a:ext>
            </a:extLst>
          </p:cNvPr>
          <p:cNvSpPr/>
          <p:nvPr/>
        </p:nvSpPr>
        <p:spPr>
          <a:xfrm rot="16200000">
            <a:off x="16393528" y="11407700"/>
            <a:ext cx="2842131" cy="1376212"/>
          </a:xfrm>
          <a:prstGeom prst="rect">
            <a:avLst/>
          </a:prstGeom>
          <a:gradFill>
            <a:gsLst>
              <a:gs pos="0">
                <a:schemeClr val="tx2">
                  <a:lumMod val="40000"/>
                  <a:lumOff val="60000"/>
                </a:schemeClr>
              </a:gs>
              <a:gs pos="36000">
                <a:schemeClr val="bg1">
                  <a:alpha val="48000"/>
                </a:schemeClr>
              </a:gs>
              <a:gs pos="100000">
                <a:schemeClr val="tx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95770F4-EBFA-47BD-B4AD-7574DF8BAE79}"/>
              </a:ext>
            </a:extLst>
          </p:cNvPr>
          <p:cNvSpPr/>
          <p:nvPr/>
        </p:nvSpPr>
        <p:spPr>
          <a:xfrm flipH="1">
            <a:off x="15466008" y="14846642"/>
            <a:ext cx="114958" cy="872328"/>
          </a:xfrm>
          <a:prstGeom prst="rect">
            <a:avLst/>
          </a:prstGeom>
          <a:solidFill>
            <a:schemeClr val="tx1">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B63A646-F6BD-44CE-968C-E0E03C06D59B}"/>
              </a:ext>
            </a:extLst>
          </p:cNvPr>
          <p:cNvSpPr/>
          <p:nvPr/>
        </p:nvSpPr>
        <p:spPr>
          <a:xfrm rot="16200000" flipH="1">
            <a:off x="17760646" y="9313247"/>
            <a:ext cx="114958" cy="872328"/>
          </a:xfrm>
          <a:prstGeom prst="rect">
            <a:avLst/>
          </a:prstGeom>
          <a:solidFill>
            <a:schemeClr val="tx1">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964FE52-34F4-4B0F-9130-E855F9993236}"/>
                  </a:ext>
                </a:extLst>
              </p:cNvPr>
              <p:cNvSpPr txBox="1"/>
              <p:nvPr/>
            </p:nvSpPr>
            <p:spPr>
              <a:xfrm>
                <a:off x="18163991" y="9376126"/>
                <a:ext cx="560645" cy="700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4</m:t>
                          </m:r>
                        </m:den>
                      </m:f>
                    </m:oMath>
                  </m:oMathPara>
                </a14:m>
                <a:endParaRPr lang="en-US" sz="2000" dirty="0"/>
              </a:p>
            </p:txBody>
          </p:sp>
        </mc:Choice>
        <mc:Fallback xmlns="">
          <p:sp>
            <p:nvSpPr>
              <p:cNvPr id="58" name="TextBox 57">
                <a:extLst>
                  <a:ext uri="{FF2B5EF4-FFF2-40B4-BE49-F238E27FC236}">
                    <a16:creationId xmlns:a16="http://schemas.microsoft.com/office/drawing/2014/main" id="{0964FE52-34F4-4B0F-9130-E855F9993236}"/>
                  </a:ext>
                </a:extLst>
              </p:cNvPr>
              <p:cNvSpPr txBox="1">
                <a:spLocks noRot="1" noChangeAspect="1" noMove="1" noResize="1" noEditPoints="1" noAdjustHandles="1" noChangeArrowheads="1" noChangeShapeType="1" noTextEdit="1"/>
              </p:cNvSpPr>
              <p:nvPr/>
            </p:nvSpPr>
            <p:spPr>
              <a:xfrm>
                <a:off x="18163991" y="9376126"/>
                <a:ext cx="560645" cy="700769"/>
              </a:xfrm>
              <a:prstGeom prst="rect">
                <a:avLst/>
              </a:prstGeom>
              <a:blipFill>
                <a:blip r:embed="rId3"/>
                <a:stretch>
                  <a:fillRect/>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1CBF1CD9-787A-40C8-8D86-6926C274809F}"/>
              </a:ext>
            </a:extLst>
          </p:cNvPr>
          <p:cNvSpPr/>
          <p:nvPr/>
        </p:nvSpPr>
        <p:spPr>
          <a:xfrm rot="16200000">
            <a:off x="17743005" y="7910857"/>
            <a:ext cx="132254" cy="1166351"/>
          </a:xfrm>
          <a:prstGeom prst="rect">
            <a:avLst/>
          </a:pr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5DFBF76-6B47-4210-A5E3-554E43CCF546}"/>
              </a:ext>
            </a:extLst>
          </p:cNvPr>
          <p:cNvSpPr/>
          <p:nvPr/>
        </p:nvSpPr>
        <p:spPr>
          <a:xfrm rot="16200000">
            <a:off x="17763842" y="7799436"/>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331E744-7B0D-494D-AE5F-133F0F7B5462}"/>
                  </a:ext>
                </a:extLst>
              </p:cNvPr>
              <p:cNvSpPr txBox="1"/>
              <p:nvPr/>
            </p:nvSpPr>
            <p:spPr>
              <a:xfrm>
                <a:off x="18325705" y="8227851"/>
                <a:ext cx="5606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oMath>
                  </m:oMathPara>
                </a14:m>
                <a:endParaRPr lang="en-US" sz="2000" dirty="0"/>
              </a:p>
            </p:txBody>
          </p:sp>
        </mc:Choice>
        <mc:Fallback xmlns="">
          <p:sp>
            <p:nvSpPr>
              <p:cNvPr id="84" name="TextBox 83">
                <a:extLst>
                  <a:ext uri="{FF2B5EF4-FFF2-40B4-BE49-F238E27FC236}">
                    <a16:creationId xmlns:a16="http://schemas.microsoft.com/office/drawing/2014/main" id="{4331E744-7B0D-494D-AE5F-133F0F7B5462}"/>
                  </a:ext>
                </a:extLst>
              </p:cNvPr>
              <p:cNvSpPr txBox="1">
                <a:spLocks noRot="1" noChangeAspect="1" noMove="1" noResize="1" noEditPoints="1" noAdjustHandles="1" noChangeArrowheads="1" noChangeShapeType="1" noTextEdit="1"/>
              </p:cNvSpPr>
              <p:nvPr/>
            </p:nvSpPr>
            <p:spPr>
              <a:xfrm>
                <a:off x="18325705" y="8227851"/>
                <a:ext cx="560645"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9AB7CF5-A0FF-424F-A33B-4A70215E9765}"/>
                  </a:ext>
                </a:extLst>
              </p:cNvPr>
              <p:cNvSpPr txBox="1"/>
              <p:nvPr/>
            </p:nvSpPr>
            <p:spPr>
              <a:xfrm>
                <a:off x="15280721" y="14145873"/>
                <a:ext cx="560645" cy="700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2</m:t>
                          </m:r>
                        </m:den>
                      </m:f>
                    </m:oMath>
                  </m:oMathPara>
                </a14:m>
                <a:endParaRPr lang="en-US" sz="2000" dirty="0"/>
              </a:p>
            </p:txBody>
          </p:sp>
        </mc:Choice>
        <mc:Fallback xmlns="">
          <p:sp>
            <p:nvSpPr>
              <p:cNvPr id="85" name="TextBox 84">
                <a:extLst>
                  <a:ext uri="{FF2B5EF4-FFF2-40B4-BE49-F238E27FC236}">
                    <a16:creationId xmlns:a16="http://schemas.microsoft.com/office/drawing/2014/main" id="{C9AB7CF5-A0FF-424F-A33B-4A70215E9765}"/>
                  </a:ext>
                </a:extLst>
              </p:cNvPr>
              <p:cNvSpPr txBox="1">
                <a:spLocks noRot="1" noChangeAspect="1" noMove="1" noResize="1" noEditPoints="1" noAdjustHandles="1" noChangeArrowheads="1" noChangeShapeType="1" noTextEdit="1"/>
              </p:cNvSpPr>
              <p:nvPr/>
            </p:nvSpPr>
            <p:spPr>
              <a:xfrm>
                <a:off x="15280721" y="14145873"/>
                <a:ext cx="560645" cy="700769"/>
              </a:xfrm>
              <a:prstGeom prst="rect">
                <a:avLst/>
              </a:prstGeom>
              <a:blipFill>
                <a:blip r:embed="rId5"/>
                <a:stretch>
                  <a:fillRect/>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53370247-A2D4-410A-9FFF-E2E08D2386EF}"/>
              </a:ext>
            </a:extLst>
          </p:cNvPr>
          <p:cNvCxnSpPr>
            <a:cxnSpLocks/>
          </p:cNvCxnSpPr>
          <p:nvPr/>
        </p:nvCxnSpPr>
        <p:spPr>
          <a:xfrm>
            <a:off x="2441853" y="14864418"/>
            <a:ext cx="911409" cy="14566"/>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9063AA5-41F6-48CF-9ADB-A382E952F3A8}"/>
              </a:ext>
            </a:extLst>
          </p:cNvPr>
          <p:cNvCxnSpPr>
            <a:cxnSpLocks/>
            <a:endCxn id="57" idx="3"/>
          </p:cNvCxnSpPr>
          <p:nvPr/>
        </p:nvCxnSpPr>
        <p:spPr>
          <a:xfrm rot="16200000" flipH="1">
            <a:off x="-516681" y="17916216"/>
            <a:ext cx="6482679" cy="432840"/>
          </a:xfrm>
          <a:prstGeom prst="bentConnector3">
            <a:avLst>
              <a:gd name="adj1" fmla="val 50000"/>
            </a:avLst>
          </a:prstGeom>
          <a:ln w="152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3CA0204-5EF8-45BF-8E13-CF053AF5AE1A}"/>
              </a:ext>
            </a:extLst>
          </p:cNvPr>
          <p:cNvCxnSpPr>
            <a:cxnSpLocks/>
          </p:cNvCxnSpPr>
          <p:nvPr/>
        </p:nvCxnSpPr>
        <p:spPr>
          <a:xfrm flipV="1">
            <a:off x="10429349" y="15304316"/>
            <a:ext cx="7407369" cy="205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6" name="Rectangle: Diagonal Corners Rounded 195">
            <a:extLst>
              <a:ext uri="{FF2B5EF4-FFF2-40B4-BE49-F238E27FC236}">
                <a16:creationId xmlns:a16="http://schemas.microsoft.com/office/drawing/2014/main" id="{24C2E908-3E87-49BE-A320-AB4D1CF264BC}"/>
              </a:ext>
            </a:extLst>
          </p:cNvPr>
          <p:cNvSpPr/>
          <p:nvPr/>
        </p:nvSpPr>
        <p:spPr>
          <a:xfrm>
            <a:off x="1524000" y="889716"/>
            <a:ext cx="40538400" cy="4960738"/>
          </a:xfrm>
          <a:prstGeom prst="round2DiagRect">
            <a:avLst/>
          </a:prstGeom>
          <a:solidFill>
            <a:schemeClr val="accent2"/>
          </a:solidFill>
          <a:ln w="7620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EE6ECF5-3A55-4AC1-A478-217BFD84B46D}"/>
              </a:ext>
            </a:extLst>
          </p:cNvPr>
          <p:cNvSpPr/>
          <p:nvPr/>
        </p:nvSpPr>
        <p:spPr>
          <a:xfrm rot="5400000">
            <a:off x="9280351" y="14704725"/>
            <a:ext cx="1210990" cy="1240302"/>
          </a:xfrm>
          <a:prstGeom prst="roundRect">
            <a:avLst>
              <a:gd name="adj" fmla="val 8602"/>
            </a:avLst>
          </a:prstGeom>
          <a:solidFill>
            <a:schemeClr val="accent2"/>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956E3-58C4-440A-83CD-305B49CB47E1}"/>
              </a:ext>
            </a:extLst>
          </p:cNvPr>
          <p:cNvSpPr txBox="1"/>
          <p:nvPr/>
        </p:nvSpPr>
        <p:spPr>
          <a:xfrm>
            <a:off x="2494093" y="1079502"/>
            <a:ext cx="35600640" cy="1446550"/>
          </a:xfrm>
          <a:prstGeom prst="rect">
            <a:avLst/>
          </a:prstGeom>
          <a:noFill/>
        </p:spPr>
        <p:txBody>
          <a:bodyPr wrap="square" rtlCol="0">
            <a:spAutoFit/>
          </a:bodyPr>
          <a:lstStyle/>
          <a:p>
            <a:r>
              <a:rPr lang="en-US" sz="8800" b="0" i="0" u="none" strike="noStrike" baseline="0" dirty="0">
                <a:solidFill>
                  <a:schemeClr val="bg1"/>
                </a:solidFill>
                <a:latin typeface="Aharoni" panose="02010803020104030203" pitchFamily="2" charset="-79"/>
                <a:cs typeface="Aharoni" panose="02010803020104030203" pitchFamily="2" charset="-79"/>
              </a:rPr>
              <a:t>Frequency Stabilization of </a:t>
            </a:r>
            <a:r>
              <a:rPr lang="en-US" sz="8800" dirty="0">
                <a:solidFill>
                  <a:schemeClr val="bg1"/>
                </a:solidFill>
                <a:latin typeface="Aharoni" panose="02010803020104030203" pitchFamily="2" charset="-79"/>
                <a:cs typeface="Aharoni" panose="02010803020104030203" pitchFamily="2" charset="-79"/>
              </a:rPr>
              <a:t>External Cavity Diode Lasers</a:t>
            </a:r>
            <a:endParaRPr lang="en-US" sz="8800" b="0" i="0" u="none" strike="noStrike" baseline="0" dirty="0">
              <a:solidFill>
                <a:schemeClr val="bg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F114CAC4-89D8-43AD-8B62-BDBFF3727170}"/>
              </a:ext>
            </a:extLst>
          </p:cNvPr>
          <p:cNvSpPr/>
          <p:nvPr/>
        </p:nvSpPr>
        <p:spPr>
          <a:xfrm rot="5400000">
            <a:off x="5222406" y="12021902"/>
            <a:ext cx="2514600" cy="6537960"/>
          </a:xfrm>
          <a:prstGeom prst="roundRect">
            <a:avLst>
              <a:gd name="adj" fmla="val 12816"/>
            </a:avLst>
          </a:prstGeom>
          <a:solidFill>
            <a:schemeClr val="accent2"/>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7F36FC-1720-406C-A0CB-9EE67D89F4C7}"/>
              </a:ext>
            </a:extLst>
          </p:cNvPr>
          <p:cNvSpPr/>
          <p:nvPr/>
        </p:nvSpPr>
        <p:spPr>
          <a:xfrm>
            <a:off x="9049701" y="14255501"/>
            <a:ext cx="431988" cy="449189"/>
          </a:xfrm>
          <a:prstGeom prst="ellipse">
            <a:avLst/>
          </a:prstGeom>
          <a:solidFill>
            <a:schemeClr val="accent1"/>
          </a:solidFill>
          <a:ln>
            <a:solidFill>
              <a:schemeClr val="bg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EF1E862-D830-474E-B66B-E2D8BCEC9042}"/>
              </a:ext>
            </a:extLst>
          </p:cNvPr>
          <p:cNvSpPr/>
          <p:nvPr/>
        </p:nvSpPr>
        <p:spPr>
          <a:xfrm flipH="1">
            <a:off x="3469706" y="14678039"/>
            <a:ext cx="2400298" cy="156000"/>
          </a:xfrm>
          <a:custGeom>
            <a:avLst/>
            <a:gdLst>
              <a:gd name="connsiteX0" fmla="*/ 0 w 2400298"/>
              <a:gd name="connsiteY0" fmla="*/ 119584 h 156000"/>
              <a:gd name="connsiteX1" fmla="*/ 1806087 w 2400298"/>
              <a:gd name="connsiteY1" fmla="*/ 407 h 156000"/>
              <a:gd name="connsiteX2" fmla="*/ 2400298 w 2400298"/>
              <a:gd name="connsiteY2" fmla="*/ 156000 h 156000"/>
            </a:gdLst>
            <a:ahLst/>
            <a:cxnLst>
              <a:cxn ang="0">
                <a:pos x="connsiteX0" y="connsiteY0"/>
              </a:cxn>
              <a:cxn ang="0">
                <a:pos x="connsiteX1" y="connsiteY1"/>
              </a:cxn>
              <a:cxn ang="0">
                <a:pos x="connsiteX2" y="connsiteY2"/>
              </a:cxn>
            </a:cxnLst>
            <a:rect l="l" t="t" r="r" b="b"/>
            <a:pathLst>
              <a:path w="2400298" h="156000" extrusionOk="0">
                <a:moveTo>
                  <a:pt x="0" y="119584"/>
                </a:moveTo>
                <a:cubicBezTo>
                  <a:pt x="758701" y="-26491"/>
                  <a:pt x="1455285" y="-95011"/>
                  <a:pt x="1806087" y="407"/>
                </a:cubicBezTo>
                <a:cubicBezTo>
                  <a:pt x="2208608" y="7744"/>
                  <a:pt x="2387440" y="142012"/>
                  <a:pt x="2400298" y="156000"/>
                </a:cubicBezTo>
              </a:path>
            </a:pathLst>
          </a:custGeom>
          <a:noFill/>
          <a:ln w="38100">
            <a:solidFill>
              <a:schemeClr val="accent1"/>
            </a:solidFill>
            <a:extLst>
              <a:ext uri="{C807C97D-BFC1-408E-A445-0C87EB9F89A2}">
                <ask:lineSketchStyleProps xmlns:ask="http://schemas.microsoft.com/office/drawing/2018/sketchyshapes" sd="2177963799">
                  <a:custGeom>
                    <a:avLst/>
                    <a:gdLst>
                      <a:gd name="connsiteX0" fmla="*/ 0 w 2339340"/>
                      <a:gd name="connsiteY0" fmla="*/ 275259 h 359079"/>
                      <a:gd name="connsiteX1" fmla="*/ 1760220 w 2339340"/>
                      <a:gd name="connsiteY1" fmla="*/ 939 h 359079"/>
                      <a:gd name="connsiteX2" fmla="*/ 2339340 w 2339340"/>
                      <a:gd name="connsiteY2" fmla="*/ 359079 h 359079"/>
                    </a:gdLst>
                    <a:ahLst/>
                    <a:cxnLst>
                      <a:cxn ang="0">
                        <a:pos x="connsiteX0" y="connsiteY0"/>
                      </a:cxn>
                      <a:cxn ang="0">
                        <a:pos x="connsiteX1" y="connsiteY1"/>
                      </a:cxn>
                      <a:cxn ang="0">
                        <a:pos x="connsiteX2" y="connsiteY2"/>
                      </a:cxn>
                    </a:cxnLst>
                    <a:rect l="l" t="t" r="r" b="b"/>
                    <a:pathLst>
                      <a:path w="2339340" h="359079">
                        <a:moveTo>
                          <a:pt x="0" y="275259"/>
                        </a:moveTo>
                        <a:cubicBezTo>
                          <a:pt x="685165" y="131114"/>
                          <a:pt x="1370330" y="-13031"/>
                          <a:pt x="1760220" y="939"/>
                        </a:cubicBezTo>
                        <a:cubicBezTo>
                          <a:pt x="2150110" y="14909"/>
                          <a:pt x="2327910" y="319709"/>
                          <a:pt x="2339340" y="35907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EBADD2-5474-4834-A632-1508AF0C91B2}"/>
              </a:ext>
            </a:extLst>
          </p:cNvPr>
          <p:cNvSpPr txBox="1"/>
          <p:nvPr/>
        </p:nvSpPr>
        <p:spPr>
          <a:xfrm>
            <a:off x="3556791" y="14126153"/>
            <a:ext cx="2400299" cy="707886"/>
          </a:xfrm>
          <a:prstGeom prst="rect">
            <a:avLst/>
          </a:prstGeom>
          <a:noFill/>
        </p:spPr>
        <p:txBody>
          <a:bodyPr wrap="square" rtlCol="0">
            <a:spAutoFit/>
          </a:bodyPr>
          <a:lstStyle/>
          <a:p>
            <a:r>
              <a:rPr lang="en-US" sz="4000" dirty="0">
                <a:solidFill>
                  <a:schemeClr val="bg1"/>
                </a:solidFill>
              </a:rPr>
              <a:t>DL pro</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FCB897-F408-4F98-A361-FB7453243121}"/>
                  </a:ext>
                </a:extLst>
              </p:cNvPr>
              <p:cNvSpPr txBox="1"/>
              <p:nvPr/>
            </p:nvSpPr>
            <p:spPr>
              <a:xfrm>
                <a:off x="2509337" y="2468632"/>
                <a:ext cx="28290707" cy="2308324"/>
              </a:xfrm>
              <a:prstGeom prst="rect">
                <a:avLst/>
              </a:prstGeom>
              <a:noFill/>
            </p:spPr>
            <p:txBody>
              <a:bodyPr wrap="square" rtlCol="0">
                <a:spAutoFit/>
              </a:bodyPr>
              <a:lstStyle/>
              <a:p>
                <a14:m>
                  <m:oMath xmlns:m="http://schemas.openxmlformats.org/officeDocument/2006/math">
                    <m:r>
                      <m:rPr>
                        <m:sty m:val="p"/>
                      </m:rPr>
                      <a:rPr lang="en-US" sz="4800" i="0" dirty="0" smtClean="0">
                        <a:solidFill>
                          <a:schemeClr val="bg1"/>
                        </a:solidFill>
                      </a:rPr>
                      <m:t>Will</m:t>
                    </m:r>
                    <m:r>
                      <a:rPr lang="en-US" sz="4800" i="0" dirty="0" smtClean="0">
                        <a:solidFill>
                          <a:schemeClr val="bg1"/>
                        </a:solidFill>
                      </a:rPr>
                      <m:t> </m:t>
                    </m:r>
                    <m:sSup>
                      <m:sSupPr>
                        <m:ctrlPr>
                          <a:rPr lang="en-US" sz="4800" b="0" i="0" dirty="0" smtClean="0">
                            <a:solidFill>
                              <a:schemeClr val="bg1"/>
                            </a:solidFill>
                          </a:rPr>
                        </m:ctrlPr>
                      </m:sSupPr>
                      <m:e>
                        <m:r>
                          <m:rPr>
                            <m:sty m:val="p"/>
                          </m:rPr>
                          <a:rPr lang="en-US" sz="4800" i="0" dirty="0" smtClean="0">
                            <a:solidFill>
                              <a:schemeClr val="bg1"/>
                            </a:solidFill>
                          </a:rPr>
                          <m:t>Bodron</m:t>
                        </m:r>
                      </m:e>
                      <m:sup>
                        <m:r>
                          <a:rPr lang="en-US" sz="4800" b="0" i="0" dirty="0" smtClean="0">
                            <a:solidFill>
                              <a:schemeClr val="bg1"/>
                            </a:solidFill>
                          </a:rPr>
                          <m:t>1</m:t>
                        </m:r>
                      </m:sup>
                    </m:sSup>
                  </m:oMath>
                </a14:m>
                <a:r>
                  <a:rPr lang="en-US" sz="4800" dirty="0">
                    <a:solidFill>
                      <a:schemeClr val="bg1"/>
                    </a:solidFill>
                  </a:rPr>
                  <a:t>, </a:t>
                </a:r>
                <a14:m>
                  <m:oMath xmlns:m="http://schemas.openxmlformats.org/officeDocument/2006/math">
                    <m:r>
                      <m:rPr>
                        <m:sty m:val="p"/>
                      </m:rPr>
                      <a:rPr lang="en-US" sz="4800" b="0" i="0" smtClean="0">
                        <a:solidFill>
                          <a:schemeClr val="bg1"/>
                        </a:solidFill>
                        <a:latin typeface="Cambria Math" panose="02040503050406030204" pitchFamily="18" charset="0"/>
                      </a:rPr>
                      <m:t>Charlotte</m:t>
                    </m:r>
                    <m:r>
                      <a:rPr lang="en-US" sz="4800" b="0" i="0" smtClean="0">
                        <a:solidFill>
                          <a:schemeClr val="bg1"/>
                        </a:solidFill>
                        <a:latin typeface="Cambria Math" panose="02040503050406030204" pitchFamily="18" charset="0"/>
                      </a:rPr>
                      <m:t> </m:t>
                    </m:r>
                    <m:sSup>
                      <m:sSupPr>
                        <m:ctrlPr>
                          <a:rPr lang="en-US" sz="4800" b="0" i="0" smtClean="0">
                            <a:solidFill>
                              <a:schemeClr val="bg1"/>
                            </a:solidFill>
                            <a:latin typeface="Cambria Math" panose="02040503050406030204" pitchFamily="18" charset="0"/>
                          </a:rPr>
                        </m:ctrlPr>
                      </m:sSupPr>
                      <m:e>
                        <m:r>
                          <m:rPr>
                            <m:sty m:val="p"/>
                          </m:rPr>
                          <a:rPr lang="en-US" sz="4800" b="0" i="0" smtClean="0">
                            <a:solidFill>
                              <a:schemeClr val="bg1"/>
                            </a:solidFill>
                            <a:latin typeface="Cambria Math" panose="02040503050406030204" pitchFamily="18" charset="0"/>
                          </a:rPr>
                          <m:t>Zehnder</m:t>
                        </m:r>
                      </m:e>
                      <m:sup>
                        <m:r>
                          <a:rPr lang="en-US" sz="4800" b="0" i="0" smtClean="0">
                            <a:solidFill>
                              <a:schemeClr val="bg1"/>
                            </a:solidFill>
                            <a:latin typeface="Cambria Math" panose="02040503050406030204" pitchFamily="18" charset="0"/>
                          </a:rPr>
                          <m:t>2</m:t>
                        </m:r>
                      </m:sup>
                    </m:sSup>
                  </m:oMath>
                </a14:m>
                <a:endParaRPr lang="en-US" sz="4800" dirty="0">
                  <a:solidFill>
                    <a:schemeClr val="bg1"/>
                  </a:solidFill>
                </a:endParaRPr>
              </a:p>
              <a:p>
                <a:r>
                  <a:rPr lang="en-US" sz="4800" dirty="0">
                    <a:solidFill>
                      <a:schemeClr val="bg2"/>
                    </a:solidFill>
                  </a:rPr>
                  <a:t>Department of Arts and Sciences, University of Kentucky</a:t>
                </a:r>
              </a:p>
              <a:p>
                <a:r>
                  <a:rPr lang="en-US" sz="4800" dirty="0">
                    <a:solidFill>
                      <a:schemeClr val="bg2">
                        <a:lumMod val="90000"/>
                      </a:schemeClr>
                    </a:solidFill>
                  </a:rPr>
                  <a:t>Research Mentors: Dr. Wolfgang Korsch</a:t>
                </a:r>
              </a:p>
            </p:txBody>
          </p:sp>
        </mc:Choice>
        <mc:Fallback>
          <p:sp>
            <p:nvSpPr>
              <p:cNvPr id="22" name="TextBox 21">
                <a:extLst>
                  <a:ext uri="{FF2B5EF4-FFF2-40B4-BE49-F238E27FC236}">
                    <a16:creationId xmlns:a16="http://schemas.microsoft.com/office/drawing/2014/main" id="{B3FCB897-F408-4F98-A361-FB7453243121}"/>
                  </a:ext>
                </a:extLst>
              </p:cNvPr>
              <p:cNvSpPr txBox="1">
                <a:spLocks noRot="1" noChangeAspect="1" noMove="1" noResize="1" noEditPoints="1" noAdjustHandles="1" noChangeArrowheads="1" noChangeShapeType="1" noTextEdit="1"/>
              </p:cNvSpPr>
              <p:nvPr/>
            </p:nvSpPr>
            <p:spPr>
              <a:xfrm>
                <a:off x="2509337" y="2468632"/>
                <a:ext cx="28290707" cy="2308324"/>
              </a:xfrm>
              <a:prstGeom prst="rect">
                <a:avLst/>
              </a:prstGeom>
              <a:blipFill>
                <a:blip r:embed="rId6"/>
                <a:stretch>
                  <a:fillRect l="-991" t="-5277" b="-13720"/>
                </a:stretch>
              </a:blipFill>
            </p:spPr>
            <p:txBody>
              <a:bodyPr/>
              <a:lstStyle/>
              <a:p>
                <a:r>
                  <a:rPr lang="en-US">
                    <a:noFill/>
                  </a:rPr>
                  <a:t> </a:t>
                </a:r>
              </a:p>
            </p:txBody>
          </p:sp>
        </mc:Fallback>
      </mc:AlternateContent>
      <p:pic>
        <p:nvPicPr>
          <p:cNvPr id="193" name="Picture 192" descr="Logo&#10;&#10;Description automatically generated">
            <a:extLst>
              <a:ext uri="{FF2B5EF4-FFF2-40B4-BE49-F238E27FC236}">
                <a16:creationId xmlns:a16="http://schemas.microsoft.com/office/drawing/2014/main" id="{141FD664-E08D-4847-9231-9FD0DF5EA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64348" y="2175473"/>
            <a:ext cx="2673552" cy="2645702"/>
          </a:xfrm>
          <a:prstGeom prst="rect">
            <a:avLst/>
          </a:prstGeom>
        </p:spPr>
      </p:pic>
      <p:pic>
        <p:nvPicPr>
          <p:cNvPr id="14" name="Picture 13" descr="Qr code&#10;&#10;Description automatically generated">
            <a:extLst>
              <a:ext uri="{FF2B5EF4-FFF2-40B4-BE49-F238E27FC236}">
                <a16:creationId xmlns:a16="http://schemas.microsoft.com/office/drawing/2014/main" id="{F428C04E-FEC5-43E6-A7E5-FF01BE0AF3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5905" y="1846865"/>
            <a:ext cx="3304541" cy="318973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53749A-F153-466B-A244-DAE7ABE5CCA3}"/>
                  </a:ext>
                </a:extLst>
              </p:cNvPr>
              <p:cNvSpPr txBox="1"/>
              <p:nvPr/>
            </p:nvSpPr>
            <p:spPr>
              <a:xfrm>
                <a:off x="2061460" y="7525012"/>
                <a:ext cx="14263744" cy="5607452"/>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dirty="0">
                    <a:latin typeface="Univers" panose="020B0503020202020204" pitchFamily="34" charset="0"/>
                  </a:rPr>
                  <a:t>	Tuning external-cavity diode lasers to the </a:t>
                </a:r>
                <a14:m>
                  <m:oMath xmlns:m="http://schemas.openxmlformats.org/officeDocument/2006/math">
                    <m:r>
                      <m:rPr>
                        <m:sty m:val="p"/>
                      </m:rPr>
                      <a:rPr lang="en-US" sz="2400" b="0" i="0" smtClean="0">
                        <a:latin typeface="Cambria Math" panose="02040503050406030204" pitchFamily="18" charset="0"/>
                      </a:rPr>
                      <m:t>D</m:t>
                    </m:r>
                    <m:r>
                      <a:rPr lang="en-US" sz="2400" b="0" i="0" smtClean="0">
                        <a:latin typeface="Cambria Math" panose="02040503050406030204" pitchFamily="18" charset="0"/>
                      </a:rPr>
                      <m:t>2</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=2→</m:t>
                    </m:r>
                    <m:r>
                      <a:rPr lang="en-US" sz="2400" b="0" i="1" smtClean="0">
                        <a:latin typeface="Cambria Math" panose="02040503050406030204" pitchFamily="18" charset="0"/>
                      </a:rPr>
                      <m:t>𝐹</m:t>
                    </m:r>
                    <m:r>
                      <a:rPr lang="en-US" sz="2400" b="0" i="1" smtClean="0">
                        <a:latin typeface="Cambria Math" panose="02040503050406030204" pitchFamily="18" charset="0"/>
                      </a:rPr>
                      <m:t>=3</m:t>
                    </m:r>
                  </m:oMath>
                </a14:m>
                <a:r>
                  <a:rPr lang="en-US" sz="2400" dirty="0">
                    <a:latin typeface="Univers" panose="020B0503020202020204" pitchFamily="34" charset="0"/>
                  </a:rPr>
                  <a:t> transitions of Rb  maximizes the rotation of linearly polarized light due to the Faraday effect; which allows measurement of small magnetic fields produced by the spin-polarized nuclei. To accomplish this goal, the laser frequencies must remain stable over long periods of time due to various environmental changes. We performed diagnostic interferometry to determine the rate of frequency drift and to locate the D2 transition frequencies via custom methods of automation on data acquisition and laser parameter control. Using the doppler free absorption spectrum of Rb or K as a feedback mechanism, a lock-in technique was used to generate an error signal and a PID feedback system allowed us to minimize the frequency drift of our External Cavity Diode Laser (ECDL) to provide sufficient laser frequency stability for the Faraday rotation experiment.</a:t>
                </a:r>
                <a:endParaRPr lang="en-US" sz="2400" dirty="0"/>
              </a:p>
            </p:txBody>
          </p:sp>
        </mc:Choice>
        <mc:Fallback xmlns="">
          <p:sp>
            <p:nvSpPr>
              <p:cNvPr id="16" name="TextBox 15">
                <a:extLst>
                  <a:ext uri="{FF2B5EF4-FFF2-40B4-BE49-F238E27FC236}">
                    <a16:creationId xmlns:a16="http://schemas.microsoft.com/office/drawing/2014/main" id="{A753749A-F153-466B-A244-DAE7ABE5CCA3}"/>
                  </a:ext>
                </a:extLst>
              </p:cNvPr>
              <p:cNvSpPr txBox="1">
                <a:spLocks noRot="1" noChangeAspect="1" noMove="1" noResize="1" noEditPoints="1" noAdjustHandles="1" noChangeArrowheads="1" noChangeShapeType="1" noTextEdit="1"/>
              </p:cNvSpPr>
              <p:nvPr/>
            </p:nvSpPr>
            <p:spPr>
              <a:xfrm>
                <a:off x="2061460" y="7525012"/>
                <a:ext cx="14263744" cy="5607452"/>
              </a:xfrm>
              <a:prstGeom prst="rect">
                <a:avLst/>
              </a:prstGeom>
              <a:blipFill>
                <a:blip r:embed="rId9"/>
                <a:stretch>
                  <a:fillRect/>
                </a:stretch>
              </a:blipFill>
              <a:ln w="76200">
                <a:solidFill>
                  <a:schemeClr val="accent2"/>
                </a:solid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DFEB5FE5-037C-4BB4-8ECD-023AD83E8416}"/>
              </a:ext>
            </a:extLst>
          </p:cNvPr>
          <p:cNvSpPr txBox="1"/>
          <p:nvPr/>
        </p:nvSpPr>
        <p:spPr>
          <a:xfrm>
            <a:off x="6614980" y="7086139"/>
            <a:ext cx="5206496"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Abstract</a:t>
            </a:r>
            <a:endParaRPr lang="en-US" dirty="0">
              <a:latin typeface="+mj-lt"/>
            </a:endParaRPr>
          </a:p>
        </p:txBody>
      </p:sp>
      <p:grpSp>
        <p:nvGrpSpPr>
          <p:cNvPr id="32" name="Group 31">
            <a:extLst>
              <a:ext uri="{FF2B5EF4-FFF2-40B4-BE49-F238E27FC236}">
                <a16:creationId xmlns:a16="http://schemas.microsoft.com/office/drawing/2014/main" id="{4272E69B-DCD8-42E4-8A62-226BAE047979}"/>
              </a:ext>
            </a:extLst>
          </p:cNvPr>
          <p:cNvGrpSpPr/>
          <p:nvPr/>
        </p:nvGrpSpPr>
        <p:grpSpPr>
          <a:xfrm>
            <a:off x="1996440" y="21373976"/>
            <a:ext cx="7563319" cy="3162905"/>
            <a:chOff x="2806917" y="23381970"/>
            <a:chExt cx="15535512" cy="7449737"/>
          </a:xfrm>
        </p:grpSpPr>
        <p:sp>
          <p:nvSpPr>
            <p:cNvPr id="3" name="Rectangle 2">
              <a:extLst>
                <a:ext uri="{FF2B5EF4-FFF2-40B4-BE49-F238E27FC236}">
                  <a16:creationId xmlns:a16="http://schemas.microsoft.com/office/drawing/2014/main" id="{8BD450F3-63D8-483B-870E-DDABF3C17E7C}"/>
                </a:ext>
              </a:extLst>
            </p:cNvPr>
            <p:cNvSpPr/>
            <p:nvPr/>
          </p:nvSpPr>
          <p:spPr>
            <a:xfrm>
              <a:off x="2806917" y="23733488"/>
              <a:ext cx="14931487" cy="7098219"/>
            </a:xfrm>
            <a:prstGeom prst="rect">
              <a:avLst/>
            </a:prstGeom>
            <a:solidFill>
              <a:schemeClr val="bg1"/>
            </a:solidFill>
            <a:ln w="76200">
              <a:solidFill>
                <a:schemeClr val="tx1">
                  <a:lumMod val="75000"/>
                  <a:lumOff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noFill/>
                </a:ln>
              </a:endParaRPr>
            </a:p>
          </p:txBody>
        </p:sp>
        <p:sp>
          <p:nvSpPr>
            <p:cNvPr id="15" name="Rectangle 14">
              <a:extLst>
                <a:ext uri="{FF2B5EF4-FFF2-40B4-BE49-F238E27FC236}">
                  <a16:creationId xmlns:a16="http://schemas.microsoft.com/office/drawing/2014/main" id="{E5823B8E-266A-413E-A8BE-8CAFF1C82332}"/>
                </a:ext>
              </a:extLst>
            </p:cNvPr>
            <p:cNvSpPr/>
            <p:nvPr/>
          </p:nvSpPr>
          <p:spPr>
            <a:xfrm>
              <a:off x="4935316" y="25435114"/>
              <a:ext cx="10587963" cy="4460842"/>
            </a:xfrm>
            <a:prstGeom prst="rect">
              <a:avLst/>
            </a:prstGeom>
            <a:solidFill>
              <a:schemeClr val="bg2"/>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7" name="Rectangle 16">
              <a:extLst>
                <a:ext uri="{FF2B5EF4-FFF2-40B4-BE49-F238E27FC236}">
                  <a16:creationId xmlns:a16="http://schemas.microsoft.com/office/drawing/2014/main" id="{20130331-D30F-4A4E-A204-5E27CA6E9D78}"/>
                </a:ext>
              </a:extLst>
            </p:cNvPr>
            <p:cNvSpPr/>
            <p:nvPr/>
          </p:nvSpPr>
          <p:spPr>
            <a:xfrm>
              <a:off x="16836499" y="24352827"/>
              <a:ext cx="624840" cy="597408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155E7F-7BAB-48D2-9C2D-9D62B31E9C94}"/>
                </a:ext>
              </a:extLst>
            </p:cNvPr>
            <p:cNvSpPr/>
            <p:nvPr/>
          </p:nvSpPr>
          <p:spPr>
            <a:xfrm>
              <a:off x="3075970" y="24352827"/>
              <a:ext cx="624840" cy="597408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decagon 17">
              <a:extLst>
                <a:ext uri="{FF2B5EF4-FFF2-40B4-BE49-F238E27FC236}">
                  <a16:creationId xmlns:a16="http://schemas.microsoft.com/office/drawing/2014/main" id="{21B05FD0-23A7-4844-B043-86133C148E4C}"/>
                </a:ext>
              </a:extLst>
            </p:cNvPr>
            <p:cNvSpPr/>
            <p:nvPr/>
          </p:nvSpPr>
          <p:spPr>
            <a:xfrm>
              <a:off x="15772409" y="25079628"/>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decagon 22">
              <a:extLst>
                <a:ext uri="{FF2B5EF4-FFF2-40B4-BE49-F238E27FC236}">
                  <a16:creationId xmlns:a16="http://schemas.microsoft.com/office/drawing/2014/main" id="{4ADADC42-C994-477B-A0E0-E66508ED206F}"/>
                </a:ext>
              </a:extLst>
            </p:cNvPr>
            <p:cNvSpPr/>
            <p:nvPr/>
          </p:nvSpPr>
          <p:spPr>
            <a:xfrm>
              <a:off x="15772409" y="29101211"/>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decagon 23">
              <a:extLst>
                <a:ext uri="{FF2B5EF4-FFF2-40B4-BE49-F238E27FC236}">
                  <a16:creationId xmlns:a16="http://schemas.microsoft.com/office/drawing/2014/main" id="{0E86F4FF-3B0A-4D9F-B522-B591682DF3F8}"/>
                </a:ext>
              </a:extLst>
            </p:cNvPr>
            <p:cNvSpPr/>
            <p:nvPr/>
          </p:nvSpPr>
          <p:spPr>
            <a:xfrm>
              <a:off x="3927770" y="25079628"/>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decagon 24">
              <a:extLst>
                <a:ext uri="{FF2B5EF4-FFF2-40B4-BE49-F238E27FC236}">
                  <a16:creationId xmlns:a16="http://schemas.microsoft.com/office/drawing/2014/main" id="{0034B630-2ED7-4EE5-8A88-08A969D19A20}"/>
                </a:ext>
              </a:extLst>
            </p:cNvPr>
            <p:cNvSpPr/>
            <p:nvPr/>
          </p:nvSpPr>
          <p:spPr>
            <a:xfrm>
              <a:off x="3927770" y="29101211"/>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7947AE5-3A4E-4370-996C-249368D3BF81}"/>
                </a:ext>
              </a:extLst>
            </p:cNvPr>
            <p:cNvSpPr txBox="1"/>
            <p:nvPr/>
          </p:nvSpPr>
          <p:spPr>
            <a:xfrm>
              <a:off x="4690819" y="23477828"/>
              <a:ext cx="13651610" cy="1957286"/>
            </a:xfrm>
            <a:prstGeom prst="rect">
              <a:avLst/>
            </a:prstGeom>
            <a:noFill/>
          </p:spPr>
          <p:txBody>
            <a:bodyPr wrap="square" rtlCol="0">
              <a:spAutoFit/>
            </a:bodyPr>
            <a:lstStyle/>
            <a:p>
              <a:r>
                <a:rPr lang="en-US" sz="4800" dirty="0"/>
                <a:t>DLC pro Controller</a:t>
              </a:r>
            </a:p>
          </p:txBody>
        </p:sp>
        <p:sp>
          <p:nvSpPr>
            <p:cNvPr id="57" name="Rectangle: Top Corners Snipped 56">
              <a:extLst>
                <a:ext uri="{FF2B5EF4-FFF2-40B4-BE49-F238E27FC236}">
                  <a16:creationId xmlns:a16="http://schemas.microsoft.com/office/drawing/2014/main" id="{DAB93E82-4917-401C-9118-B4B53C6D4B9A}"/>
                </a:ext>
              </a:extLst>
            </p:cNvPr>
            <p:cNvSpPr/>
            <p:nvPr/>
          </p:nvSpPr>
          <p:spPr>
            <a:xfrm>
              <a:off x="4373880" y="23381970"/>
              <a:ext cx="746759" cy="311661"/>
            </a:xfrm>
            <a:prstGeom prst="snip2SameRect">
              <a:avLst>
                <a:gd name="adj1" fmla="val 46618"/>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4E728582-C424-4509-814A-7744A9FBA520}"/>
              </a:ext>
            </a:extLst>
          </p:cNvPr>
          <p:cNvSpPr txBox="1"/>
          <p:nvPr/>
        </p:nvSpPr>
        <p:spPr>
          <a:xfrm>
            <a:off x="3280549" y="17220971"/>
            <a:ext cx="13594449" cy="4002443"/>
          </a:xfrm>
          <a:prstGeom prst="rect">
            <a:avLst/>
          </a:prstGeom>
          <a:solidFill>
            <a:schemeClr val="bg1"/>
          </a:solidFill>
          <a:ln w="76200">
            <a:solidFill>
              <a:schemeClr val="accent2"/>
            </a:solidFill>
          </a:ln>
        </p:spPr>
        <p:txBody>
          <a:bodyPr wrap="square" lIns="457200" tIns="457200" rIns="457200" bIns="457200" rtlCol="0">
            <a:noAutofit/>
          </a:bodyPr>
          <a:lstStyle/>
          <a:p>
            <a:pPr defTabSz="914400"/>
            <a:endParaRPr lang="en-US" sz="2400" dirty="0">
              <a:latin typeface="Univers" panose="020B0503020202020204" pitchFamily="34" charset="0"/>
            </a:endParaRPr>
          </a:p>
          <a:p>
            <a:pPr defTabSz="914400"/>
            <a:r>
              <a:rPr lang="en-US" sz="2400" dirty="0">
                <a:latin typeface="Univers" panose="020B0503020202020204" pitchFamily="34" charset="0"/>
              </a:rPr>
              <a:t>	Various components within the laser itself have minimal coefficients of thermal expansion. Humidity, pressure, power supply, and mechanical vibrations also change the conditions within the laser cavity inciting problematic frequency drift. </a:t>
            </a:r>
          </a:p>
          <a:p>
            <a:pPr defTabSz="914400"/>
            <a:r>
              <a:rPr lang="en-US" sz="2400" dirty="0">
                <a:latin typeface="Univers" panose="020B0503020202020204" pitchFamily="34" charset="0"/>
              </a:rPr>
              <a:t>	While tuning to a Rb transition can be done simply with an IR camera and sweeping through a range of the laser’s control parameters until the evacuated Rb Cell cylinder starts to glow infrared, that transition can be totally lost within about an hour. We want to avoid this for the longer Faraday rotation experiments where remaining on transition is imperative.</a:t>
            </a:r>
          </a:p>
        </p:txBody>
      </p:sp>
      <p:sp>
        <p:nvSpPr>
          <p:cNvPr id="82" name="TextBox 81">
            <a:extLst>
              <a:ext uri="{FF2B5EF4-FFF2-40B4-BE49-F238E27FC236}">
                <a16:creationId xmlns:a16="http://schemas.microsoft.com/office/drawing/2014/main" id="{526B35AA-ECC0-497F-988B-F5438455428E}"/>
              </a:ext>
            </a:extLst>
          </p:cNvPr>
          <p:cNvSpPr txBox="1"/>
          <p:nvPr/>
        </p:nvSpPr>
        <p:spPr>
          <a:xfrm>
            <a:off x="30111628" y="11470410"/>
            <a:ext cx="12428446" cy="7880287"/>
          </a:xfrm>
          <a:prstGeom prst="rect">
            <a:avLst/>
          </a:prstGeom>
          <a:solidFill>
            <a:schemeClr val="bg1"/>
          </a:solidFill>
          <a:ln w="76200">
            <a:solidFill>
              <a:schemeClr val="accent2"/>
            </a:solidFill>
          </a:ln>
        </p:spPr>
        <p:txBody>
          <a:bodyPr wrap="square" lIns="457200" tIns="822960" rIns="457200" bIns="457200" rtlCol="0">
            <a:noAutofit/>
          </a:bodyPr>
          <a:lstStyle/>
          <a:p>
            <a:pPr marL="0" indent="0" defTabSz="914400">
              <a:buNone/>
            </a:pPr>
            <a:r>
              <a:rPr lang="en-US" sz="2400" dirty="0"/>
              <a:t>	Shining light through a scanning Fabry-Perot interferometer and evaluating the phase shift of the timing of the flashes coming through gave us a qualitative measure of the drift. </a:t>
            </a:r>
          </a:p>
          <a:p>
            <a:pPr marL="0" indent="0" defTabSz="914400">
              <a:buNone/>
            </a:pPr>
            <a:r>
              <a:rPr lang="en-US" sz="2400" dirty="0"/>
              <a:t>	From the length of the cavity, one can find the spacing between constructive interference peaks. The length of our cavity corresponds with a resonance of 1.5 GHz. With this as a metric, we can quantifiably determine distances through frequency space.</a:t>
            </a:r>
          </a:p>
          <a:p>
            <a:pPr marL="0" indent="0" defTabSz="914400">
              <a:buNone/>
            </a:pPr>
            <a:endParaRPr lang="en-US" sz="240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9D0D9AF-E409-40C8-852E-4DF254032E94}"/>
                  </a:ext>
                </a:extLst>
              </p:cNvPr>
              <p:cNvSpPr txBox="1"/>
              <p:nvPr/>
            </p:nvSpPr>
            <p:spPr>
              <a:xfrm>
                <a:off x="32265520" y="11072099"/>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Quantifying </a:t>
                </a:r>
                <a14:m>
                  <m:oMath xmlns:m="http://schemas.openxmlformats.org/officeDocument/2006/math">
                    <m:r>
                      <a:rPr lang="en-US" sz="4800" b="0" i="1" smtClean="0">
                        <a:latin typeface="Cambria Math" panose="02040503050406030204" pitchFamily="18" charset="0"/>
                      </a:rPr>
                      <m:t>𝜈</m:t>
                    </m:r>
                  </m:oMath>
                </a14:m>
                <a:r>
                  <a:rPr lang="en-US" sz="4800" dirty="0">
                    <a:latin typeface="+mj-lt"/>
                  </a:rPr>
                  <a:t>-Drift</a:t>
                </a:r>
              </a:p>
            </p:txBody>
          </p:sp>
        </mc:Choice>
        <mc:Fallback xmlns="">
          <p:sp>
            <p:nvSpPr>
              <p:cNvPr id="83" name="TextBox 82">
                <a:extLst>
                  <a:ext uri="{FF2B5EF4-FFF2-40B4-BE49-F238E27FC236}">
                    <a16:creationId xmlns:a16="http://schemas.microsoft.com/office/drawing/2014/main" id="{C9D0D9AF-E409-40C8-852E-4DF254032E94}"/>
                  </a:ext>
                </a:extLst>
              </p:cNvPr>
              <p:cNvSpPr txBox="1">
                <a:spLocks noRot="1" noChangeAspect="1" noMove="1" noResize="1" noEditPoints="1" noAdjustHandles="1" noChangeArrowheads="1" noChangeShapeType="1" noTextEdit="1"/>
              </p:cNvSpPr>
              <p:nvPr/>
            </p:nvSpPr>
            <p:spPr>
              <a:xfrm>
                <a:off x="32265520" y="11072099"/>
                <a:ext cx="8100501" cy="830997"/>
              </a:xfrm>
              <a:prstGeom prst="rect">
                <a:avLst/>
              </a:prstGeom>
              <a:blipFill>
                <a:blip r:embed="rId10"/>
                <a:stretch>
                  <a:fillRect t="-10000" b="-30667"/>
                </a:stretch>
              </a:blipFill>
              <a:ln w="762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372B3A8-F612-44E1-9DBB-F176C184F7CA}"/>
                  </a:ext>
                </a:extLst>
              </p:cNvPr>
              <p:cNvSpPr txBox="1"/>
              <p:nvPr/>
            </p:nvSpPr>
            <p:spPr>
              <a:xfrm>
                <a:off x="30111630" y="19934160"/>
                <a:ext cx="12428448" cy="6217680"/>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dirty="0"/>
                  <a:t>      After enabling a Top of Fringe </a:t>
                </a:r>
              </a:p>
              <a:p>
                <a:pPr defTabSz="914400"/>
                <a:r>
                  <a:rPr lang="en-US" sz="2400" dirty="0"/>
                  <a:t>Lock on the strong CO23 transition</a:t>
                </a:r>
              </a:p>
              <a:p>
                <a:pPr defTabSz="914400"/>
                <a:r>
                  <a:rPr lang="en-US" sz="2400" dirty="0"/>
                  <a:t> of</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e>
                      <m:sup>
                        <m:r>
                          <a:rPr lang="en-US" sz="2400" b="0" i="1" smtClean="0">
                            <a:latin typeface="Cambria Math" panose="02040503050406030204" pitchFamily="18" charset="0"/>
                          </a:rPr>
                          <m:t>85</m:t>
                        </m:r>
                      </m:sup>
                    </m:sSup>
                    <m:r>
                      <m:rPr>
                        <m:sty m:val="p"/>
                      </m:rPr>
                      <a:rPr lang="en-US" sz="2400" b="0" i="0" smtClean="0">
                        <a:latin typeface="Cambria Math" panose="02040503050406030204" pitchFamily="18" charset="0"/>
                      </a:rPr>
                      <m:t>Rb</m:t>
                    </m:r>
                  </m:oMath>
                </a14:m>
                <a:r>
                  <a:rPr lang="en-US" sz="2400" dirty="0"/>
                  <a:t>, we found, using a Fabry-</a:t>
                </a:r>
              </a:p>
              <a:p>
                <a:pPr defTabSz="914400"/>
                <a:r>
                  <a:rPr lang="en-US" sz="2400" dirty="0"/>
                  <a:t>Perot Interferometer to measure</a:t>
                </a:r>
              </a:p>
              <a:p>
                <a:pPr defTabSz="914400"/>
                <a:r>
                  <a:rPr lang="en-US" sz="2400" dirty="0"/>
                  <a:t>Frequency drift, that frequency</a:t>
                </a:r>
              </a:p>
              <a:p>
                <a:pPr defTabSz="914400"/>
                <a:r>
                  <a:rPr lang="en-US" sz="2400" dirty="0"/>
                  <a:t>drifted at only </a:t>
                </a:r>
                <a14:m>
                  <m:oMath xmlns:m="http://schemas.openxmlformats.org/officeDocument/2006/math">
                    <m:r>
                      <a:rPr lang="en-US" sz="2400" b="0" i="1" smtClean="0">
                        <a:latin typeface="Cambria Math" panose="02040503050406030204" pitchFamily="18" charset="0"/>
                      </a:rPr>
                      <m:t>67±10 </m:t>
                    </m:r>
                    <m:r>
                      <m:rPr>
                        <m:sty m:val="p"/>
                      </m:rPr>
                      <a:rPr lang="en-US" sz="2400" b="0" i="0" smtClean="0">
                        <a:latin typeface="Cambria Math" panose="02040503050406030204" pitchFamily="18" charset="0"/>
                      </a:rPr>
                      <m:t>KHz</m:t>
                    </m:r>
                  </m:oMath>
                </a14:m>
                <a:r>
                  <a:rPr lang="en-US" sz="2400" dirty="0"/>
                  <a:t>.  </a:t>
                </a:r>
              </a:p>
              <a:p>
                <a:pPr defTabSz="914400"/>
                <a:r>
                  <a:rPr lang="en-US" sz="2400" dirty="0"/>
                  <a:t>     This remaining drift may be </a:t>
                </a:r>
              </a:p>
              <a:p>
                <a:pPr defTabSz="914400"/>
                <a:r>
                  <a:rPr lang="en-US" sz="2400" dirty="0"/>
                  <a:t>explained by thermal expansion </a:t>
                </a:r>
              </a:p>
              <a:p>
                <a:pPr defTabSz="914400"/>
                <a:r>
                  <a:rPr lang="en-US" sz="2400" dirty="0"/>
                  <a:t>of the interferometer cavity.</a:t>
                </a:r>
              </a:p>
              <a:p>
                <a:pPr defTabSz="914400"/>
                <a:r>
                  <a:rPr lang="en-US" sz="2400" dirty="0"/>
                  <a:t>     We also evaluated the stability</a:t>
                </a:r>
              </a:p>
              <a:p>
                <a:pPr defTabSz="914400"/>
                <a:r>
                  <a:rPr lang="en-US" sz="2400" dirty="0"/>
                  <a:t>by intentionally introducing</a:t>
                </a:r>
              </a:p>
              <a:p>
                <a:pPr defTabSz="914400"/>
                <a:r>
                  <a:rPr lang="en-US" sz="2400" dirty="0"/>
                  <a:t>temperature and power instability</a:t>
                </a:r>
              </a:p>
              <a:p>
                <a:pPr defTabSz="914400"/>
                <a:r>
                  <a:rPr lang="en-US" sz="2400" dirty="0"/>
                  <a:t>(two parameters which unlocked vary the frequency significantly), and noting that the frequency remained constant.</a:t>
                </a:r>
              </a:p>
              <a:p>
                <a:pPr defTabSz="914400"/>
                <a:endParaRPr lang="en-US" sz="2400" dirty="0"/>
              </a:p>
            </p:txBody>
          </p:sp>
        </mc:Choice>
        <mc:Fallback xmlns="">
          <p:sp>
            <p:nvSpPr>
              <p:cNvPr id="88" name="TextBox 87">
                <a:extLst>
                  <a:ext uri="{FF2B5EF4-FFF2-40B4-BE49-F238E27FC236}">
                    <a16:creationId xmlns:a16="http://schemas.microsoft.com/office/drawing/2014/main" id="{5372B3A8-F612-44E1-9DBB-F176C184F7CA}"/>
                  </a:ext>
                </a:extLst>
              </p:cNvPr>
              <p:cNvSpPr txBox="1">
                <a:spLocks noRot="1" noChangeAspect="1" noMove="1" noResize="1" noEditPoints="1" noAdjustHandles="1" noChangeArrowheads="1" noChangeShapeType="1" noTextEdit="1"/>
              </p:cNvSpPr>
              <p:nvPr/>
            </p:nvSpPr>
            <p:spPr>
              <a:xfrm>
                <a:off x="30111630" y="19934160"/>
                <a:ext cx="12428448" cy="6217680"/>
              </a:xfrm>
              <a:prstGeom prst="rect">
                <a:avLst/>
              </a:prstGeom>
              <a:blipFill>
                <a:blip r:embed="rId11"/>
                <a:stretch>
                  <a:fillRect/>
                </a:stretch>
              </a:blipFill>
              <a:ln w="76200">
                <a:solidFill>
                  <a:schemeClr val="accent2"/>
                </a:solidFill>
              </a:ln>
            </p:spPr>
            <p:txBody>
              <a:bodyPr/>
              <a:lstStyle/>
              <a:p>
                <a:r>
                  <a:rPr lang="en-US">
                    <a:noFill/>
                  </a:rPr>
                  <a:t> </a:t>
                </a:r>
              </a:p>
            </p:txBody>
          </p:sp>
        </mc:Fallback>
      </mc:AlternateContent>
      <p:sp>
        <p:nvSpPr>
          <p:cNvPr id="89" name="TextBox 88">
            <a:extLst>
              <a:ext uri="{FF2B5EF4-FFF2-40B4-BE49-F238E27FC236}">
                <a16:creationId xmlns:a16="http://schemas.microsoft.com/office/drawing/2014/main" id="{75B29FE1-BFA1-4AB3-9EAF-E14DDA541247}"/>
              </a:ext>
            </a:extLst>
          </p:cNvPr>
          <p:cNvSpPr txBox="1"/>
          <p:nvPr/>
        </p:nvSpPr>
        <p:spPr>
          <a:xfrm>
            <a:off x="32402068" y="19477756"/>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Results</a:t>
            </a:r>
            <a:endParaRPr lang="en-US" dirty="0">
              <a:latin typeface="+mj-lt"/>
            </a:endParaRPr>
          </a:p>
        </p:txBody>
      </p:sp>
      <p:sp>
        <p:nvSpPr>
          <p:cNvPr id="90" name="TextBox 89">
            <a:extLst>
              <a:ext uri="{FF2B5EF4-FFF2-40B4-BE49-F238E27FC236}">
                <a16:creationId xmlns:a16="http://schemas.microsoft.com/office/drawing/2014/main" id="{A139717E-C818-44FA-8BE8-D64D811A13E9}"/>
              </a:ext>
            </a:extLst>
          </p:cNvPr>
          <p:cNvSpPr txBox="1"/>
          <p:nvPr/>
        </p:nvSpPr>
        <p:spPr>
          <a:xfrm>
            <a:off x="30111626" y="26933137"/>
            <a:ext cx="12428448" cy="2239463"/>
          </a:xfrm>
          <a:prstGeom prst="rect">
            <a:avLst/>
          </a:prstGeom>
          <a:solidFill>
            <a:schemeClr val="bg1"/>
          </a:solidFill>
          <a:ln w="76200">
            <a:solidFill>
              <a:schemeClr val="accent2"/>
            </a:solidFill>
          </a:ln>
        </p:spPr>
        <p:txBody>
          <a:bodyPr wrap="square" lIns="457200" tIns="822960" rIns="457200" bIns="457200" rtlCol="0">
            <a:noAutofit/>
          </a:bodyPr>
          <a:lstStyle/>
          <a:p>
            <a:pPr algn="l"/>
            <a:r>
              <a:rPr lang="en-US" sz="2400" b="0" i="0" u="none" strike="noStrike" baseline="0" dirty="0">
                <a:latin typeface="Cambria Math" panose="02040503050406030204" pitchFamily="18" charset="0"/>
                <a:ea typeface="Cambria Math" panose="02040503050406030204" pitchFamily="18" charset="0"/>
              </a:rPr>
              <a:t>[1] Daryl W. Preston. “Doppler-Free Saturated Absorption”. In: New Problems (1996).</a:t>
            </a:r>
          </a:p>
          <a:p>
            <a:pPr algn="l"/>
            <a:r>
              <a:rPr lang="en-US" sz="2400" dirty="0">
                <a:latin typeface="Cambria Math" panose="02040503050406030204" pitchFamily="18" charset="0"/>
                <a:ea typeface="Cambria Math" panose="02040503050406030204" pitchFamily="18" charset="0"/>
              </a:rPr>
              <a:t>[2] </a:t>
            </a:r>
            <a:r>
              <a:rPr lang="en-US" sz="2400" b="0" i="0" u="none" strike="noStrike" baseline="0" dirty="0">
                <a:latin typeface="Cambria Math" panose="02040503050406030204" pitchFamily="18" charset="0"/>
                <a:ea typeface="Cambria Math" panose="02040503050406030204" pitchFamily="18" charset="0"/>
              </a:rPr>
              <a:t>Thomas Rieger and Thomas Volz. “Doppler-Free Saturation Spectroscopy”. In: (2002).</a:t>
            </a:r>
            <a:endParaRPr lang="en-US" sz="3600" dirty="0">
              <a:latin typeface="Cambria Math" panose="02040503050406030204" pitchFamily="18" charset="0"/>
              <a:ea typeface="Cambria Math" panose="02040503050406030204" pitchFamily="18" charset="0"/>
            </a:endParaRPr>
          </a:p>
        </p:txBody>
      </p:sp>
      <p:sp>
        <p:nvSpPr>
          <p:cNvPr id="91" name="TextBox 90">
            <a:extLst>
              <a:ext uri="{FF2B5EF4-FFF2-40B4-BE49-F238E27FC236}">
                <a16:creationId xmlns:a16="http://schemas.microsoft.com/office/drawing/2014/main" id="{97F1DE60-0FB4-4167-8B71-80A282DE175A}"/>
              </a:ext>
            </a:extLst>
          </p:cNvPr>
          <p:cNvSpPr txBox="1"/>
          <p:nvPr/>
        </p:nvSpPr>
        <p:spPr>
          <a:xfrm>
            <a:off x="32402068" y="26488370"/>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References</a:t>
            </a:r>
            <a:endParaRPr lang="en-US" dirty="0">
              <a:latin typeface="+mj-lt"/>
            </a:endParaRPr>
          </a:p>
        </p:txBody>
      </p:sp>
      <p:sp>
        <p:nvSpPr>
          <p:cNvPr id="4" name="Rectangle 3">
            <a:extLst>
              <a:ext uri="{FF2B5EF4-FFF2-40B4-BE49-F238E27FC236}">
                <a16:creationId xmlns:a16="http://schemas.microsoft.com/office/drawing/2014/main" id="{CCCB24FB-5FA0-4D65-9556-44C35745C34B}"/>
              </a:ext>
            </a:extLst>
          </p:cNvPr>
          <p:cNvSpPr/>
          <p:nvPr/>
        </p:nvSpPr>
        <p:spPr>
          <a:xfrm>
            <a:off x="17070719" y="14536503"/>
            <a:ext cx="1544194" cy="1545336"/>
          </a:xfrm>
          <a:prstGeom prst="rect">
            <a:avLst/>
          </a:prstGeom>
          <a:gradFill flip="none" rotWithShape="1">
            <a:gsLst>
              <a:gs pos="100000">
                <a:schemeClr val="accent3">
                  <a:lumMod val="60000"/>
                  <a:lumOff val="40000"/>
                  <a:shade val="30000"/>
                  <a:satMod val="115000"/>
                  <a:alpha val="18000"/>
                </a:schemeClr>
              </a:gs>
              <a:gs pos="0">
                <a:schemeClr val="accent3">
                  <a:lumMod val="60000"/>
                  <a:lumOff val="40000"/>
                  <a:shade val="100000"/>
                  <a:satMod val="115000"/>
                  <a:alpha val="75000"/>
                </a:schemeClr>
              </a:gs>
            </a:gsLst>
            <a:path path="circle">
              <a:fillToRect r="100000" b="100000"/>
            </a:path>
            <a:tileRect l="-100000" t="-100000"/>
          </a:gra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33FA0A0-3195-43E0-AABE-BE291F6D8BB4}"/>
              </a:ext>
            </a:extLst>
          </p:cNvPr>
          <p:cNvCxnSpPr>
            <a:cxnSpLocks/>
          </p:cNvCxnSpPr>
          <p:nvPr/>
        </p:nvCxnSpPr>
        <p:spPr>
          <a:xfrm flipH="1">
            <a:off x="17045372" y="14559314"/>
            <a:ext cx="1556590" cy="1522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4C4D357-520C-44AD-B476-92807D72B73C}"/>
                  </a:ext>
                </a:extLst>
              </p:cNvPr>
              <p:cNvSpPr txBox="1"/>
              <p:nvPr/>
            </p:nvSpPr>
            <p:spPr>
              <a:xfrm>
                <a:off x="10447361" y="14903611"/>
                <a:ext cx="4773314"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760</m:t>
                      </m:r>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nm</m:t>
                      </m:r>
                      <m:r>
                        <a:rPr lang="en-US" sz="2400" i="1" dirty="0" smtClean="0">
                          <a:latin typeface="Cambria Math" panose="02040503050406030204" pitchFamily="18" charset="0"/>
                        </a:rPr>
                        <m:t>&lt;</m:t>
                      </m:r>
                      <m:r>
                        <a:rPr lang="en-US" sz="2400" b="0" i="1" dirty="0" smtClean="0">
                          <a:latin typeface="Cambria Math" panose="02040503050406030204" pitchFamily="18" charset="0"/>
                        </a:rPr>
                        <m:t>𝜆</m:t>
                      </m:r>
                      <m:r>
                        <a:rPr lang="en-US" sz="2400" i="1" dirty="0" smtClean="0">
                          <a:latin typeface="Cambria Math" panose="02040503050406030204" pitchFamily="18" charset="0"/>
                        </a:rPr>
                        <m:t>&lt; 8</m:t>
                      </m:r>
                      <m:r>
                        <a:rPr lang="en-US" sz="2400" b="0" i="1" dirty="0" smtClean="0">
                          <a:latin typeface="Cambria Math" panose="02040503050406030204" pitchFamily="18" charset="0"/>
                        </a:rPr>
                        <m:t>0</m:t>
                      </m:r>
                      <m:r>
                        <a:rPr lang="en-US" sz="2400" i="1" dirty="0" smtClean="0">
                          <a:latin typeface="Cambria Math" panose="02040503050406030204" pitchFamily="18" charset="0"/>
                        </a:rPr>
                        <m:t>0</m:t>
                      </m:r>
                      <m:r>
                        <a:rPr lang="en-US" sz="2400" b="0" i="1" dirty="0" smtClean="0">
                          <a:latin typeface="Cambria Math" panose="02040503050406030204" pitchFamily="18" charset="0"/>
                        </a:rPr>
                        <m:t> </m:t>
                      </m:r>
                      <m:r>
                        <m:rPr>
                          <m:sty m:val="p"/>
                        </m:rPr>
                        <a:rPr lang="en-US" sz="2400" b="0" i="1" dirty="0" smtClean="0">
                          <a:latin typeface="Cambria Math" panose="02040503050406030204" pitchFamily="18" charset="0"/>
                        </a:rPr>
                        <m:t>nm</m:t>
                      </m:r>
                    </m:oMath>
                  </m:oMathPara>
                </a14:m>
                <a:endParaRPr lang="en-US" sz="2400" dirty="0"/>
              </a:p>
              <a:p>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rPr>
                        <m:t>P</m:t>
                      </m:r>
                      <m:r>
                        <m:rPr>
                          <m:sty m:val="p"/>
                        </m:rPr>
                        <a:rPr lang="en-US" sz="2400" b="0" i="0" dirty="0" smtClean="0">
                          <a:latin typeface="Cambria Math" panose="02040503050406030204" pitchFamily="18" charset="0"/>
                        </a:rPr>
                        <m:t>ower</m:t>
                      </m:r>
                      <m:r>
                        <a:rPr lang="en-US" sz="2400" i="1" dirty="0" smtClean="0">
                          <a:latin typeface="Cambria Math" panose="02040503050406030204" pitchFamily="18" charset="0"/>
                        </a:rPr>
                        <m:t>&lt; 60</m:t>
                      </m:r>
                      <m:r>
                        <a:rPr lang="en-US" sz="2400" b="0" i="1" dirty="0" smtClean="0">
                          <a:latin typeface="Cambria Math" panose="02040503050406030204" pitchFamily="18" charset="0"/>
                        </a:rPr>
                        <m:t> </m:t>
                      </m:r>
                      <m:r>
                        <m:rPr>
                          <m:sty m:val="p"/>
                        </m:rPr>
                        <a:rPr lang="en-US" sz="2400" b="0" i="1" dirty="0" smtClean="0">
                          <a:latin typeface="Cambria Math" panose="02040503050406030204" pitchFamily="18" charset="0"/>
                        </a:rPr>
                        <m:t>mW</m:t>
                      </m:r>
                    </m:oMath>
                  </m:oMathPara>
                </a14:m>
                <a:endParaRPr lang="en-US" sz="2400" dirty="0"/>
              </a:p>
            </p:txBody>
          </p:sp>
        </mc:Choice>
        <mc:Fallback xmlns="">
          <p:sp>
            <p:nvSpPr>
              <p:cNvPr id="30" name="TextBox 29">
                <a:extLst>
                  <a:ext uri="{FF2B5EF4-FFF2-40B4-BE49-F238E27FC236}">
                    <a16:creationId xmlns:a16="http://schemas.microsoft.com/office/drawing/2014/main" id="{44C4D357-520C-44AD-B476-92807D72B73C}"/>
                  </a:ext>
                </a:extLst>
              </p:cNvPr>
              <p:cNvSpPr txBox="1">
                <a:spLocks noRot="1" noChangeAspect="1" noMove="1" noResize="1" noEditPoints="1" noAdjustHandles="1" noChangeArrowheads="1" noChangeShapeType="1" noTextEdit="1"/>
              </p:cNvSpPr>
              <p:nvPr/>
            </p:nvSpPr>
            <p:spPr>
              <a:xfrm>
                <a:off x="10447361" y="14903611"/>
                <a:ext cx="4773314" cy="830997"/>
              </a:xfrm>
              <a:prstGeom prst="rect">
                <a:avLst/>
              </a:prstGeom>
              <a:blipFill>
                <a:blip r:embed="rId12"/>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40C6F98A-AB59-4230-B57E-E134189F18EB}"/>
              </a:ext>
            </a:extLst>
          </p:cNvPr>
          <p:cNvSpPr txBox="1"/>
          <p:nvPr/>
        </p:nvSpPr>
        <p:spPr>
          <a:xfrm>
            <a:off x="11468376" y="14525206"/>
            <a:ext cx="3036663" cy="461665"/>
          </a:xfrm>
          <a:prstGeom prst="rect">
            <a:avLst/>
          </a:prstGeom>
          <a:noFill/>
        </p:spPr>
        <p:txBody>
          <a:bodyPr wrap="square">
            <a:spAutoFit/>
          </a:bodyPr>
          <a:lstStyle/>
          <a:p>
            <a:r>
              <a:rPr lang="en-US" sz="2400" dirty="0"/>
              <a:t>Near Infrared light:</a:t>
            </a:r>
          </a:p>
        </p:txBody>
      </p:sp>
      <p:sp>
        <p:nvSpPr>
          <p:cNvPr id="39" name="TextBox 38">
            <a:extLst>
              <a:ext uri="{FF2B5EF4-FFF2-40B4-BE49-F238E27FC236}">
                <a16:creationId xmlns:a16="http://schemas.microsoft.com/office/drawing/2014/main" id="{0EF51408-9076-41F9-981F-D5E07C58BDE4}"/>
              </a:ext>
            </a:extLst>
          </p:cNvPr>
          <p:cNvSpPr txBox="1"/>
          <p:nvPr/>
        </p:nvSpPr>
        <p:spPr>
          <a:xfrm>
            <a:off x="3200013" y="22492294"/>
            <a:ext cx="4758703" cy="1015663"/>
          </a:xfrm>
          <a:prstGeom prst="rect">
            <a:avLst/>
          </a:prstGeom>
          <a:solidFill>
            <a:schemeClr val="bg2"/>
          </a:solidFill>
        </p:spPr>
        <p:txBody>
          <a:bodyPr wrap="square" rtlCol="0">
            <a:spAutoFit/>
          </a:bodyPr>
          <a:lstStyle/>
          <a:p>
            <a:r>
              <a:rPr lang="en-US" sz="2000" dirty="0"/>
              <a:t>Controls: Littrow Grating angle, temperature, and current through active laser medium</a:t>
            </a:r>
          </a:p>
        </p:txBody>
      </p:sp>
      <p:sp>
        <p:nvSpPr>
          <p:cNvPr id="60" name="TextBox 59">
            <a:extLst>
              <a:ext uri="{FF2B5EF4-FFF2-40B4-BE49-F238E27FC236}">
                <a16:creationId xmlns:a16="http://schemas.microsoft.com/office/drawing/2014/main" id="{48671E40-55D4-4D73-AE48-082498A776EA}"/>
              </a:ext>
            </a:extLst>
          </p:cNvPr>
          <p:cNvSpPr txBox="1"/>
          <p:nvPr/>
        </p:nvSpPr>
        <p:spPr>
          <a:xfrm>
            <a:off x="18987570" y="16565512"/>
            <a:ext cx="10425630" cy="6329489"/>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endParaRPr lang="en-US" sz="2800" dirty="0">
              <a:solidFill>
                <a:schemeClr val="tx1"/>
              </a:solidFill>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EB109DA-EE6E-4211-860B-4113BA185A21}"/>
                  </a:ext>
                </a:extLst>
              </p:cNvPr>
              <p:cNvSpPr txBox="1"/>
              <p:nvPr/>
            </p:nvSpPr>
            <p:spPr>
              <a:xfrm>
                <a:off x="14305268" y="23490032"/>
                <a:ext cx="15107932" cy="7621049"/>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b="0" dirty="0">
                    <a:solidFill>
                      <a:schemeClr val="tx1"/>
                    </a:solidFill>
                  </a:rPr>
                  <a:t>	The response to </a:t>
                </a:r>
                <a:r>
                  <a:rPr lang="en-US" sz="2400" dirty="0"/>
                  <a:t>voltage supplied </a:t>
                </a:r>
                <a:r>
                  <a:rPr lang="en-US" sz="2400" b="0" dirty="0">
                    <a:solidFill>
                      <a:schemeClr val="tx1"/>
                    </a:solidFill>
                  </a:rPr>
                  <a:t>the piezoelectric actuator is used to calculated as a function of a chosen error function.</a:t>
                </a:r>
              </a:p>
              <a:p>
                <a:pPr defTabSz="914400"/>
                <a:r>
                  <a:rPr lang="en-US" sz="2400" dirty="0">
                    <a:solidFill>
                      <a:schemeClr val="tx1"/>
                    </a:solidFill>
                  </a:rPr>
                  <a:t>	For Top of Fring</a:t>
                </a:r>
                <a:r>
                  <a:rPr lang="en-US" sz="2400" dirty="0"/>
                  <a:t>e locking, the error function </a:t>
                </a:r>
              </a:p>
              <a:p>
                <a:pPr defTabSz="914400"/>
                <a:r>
                  <a:rPr lang="en-US" sz="2400" dirty="0"/>
                  <a:t>is the rate of change of the intensity. This rate of </a:t>
                </a:r>
              </a:p>
              <a:p>
                <a:pPr defTabSz="914400"/>
                <a:r>
                  <a:rPr lang="en-US" sz="2400" dirty="0"/>
                  <a:t>change is calculated in real time via current </a:t>
                </a:r>
              </a:p>
              <a:p>
                <a:pPr defTabSz="914400"/>
                <a:r>
                  <a:rPr lang="en-US" sz="2400" dirty="0"/>
                  <a:t>modulation and signal demodulation.</a:t>
                </a:r>
              </a:p>
              <a:p>
                <a:pPr defTabSz="914400"/>
                <a:r>
                  <a:rPr lang="en-US" sz="2400" dirty="0"/>
                  <a:t>	When a peak is chosen to lock onto, piezo </a:t>
                </a:r>
              </a:p>
              <a:p>
                <a:pPr defTabSz="914400"/>
                <a:r>
                  <a:rPr lang="en-US" sz="2400" dirty="0"/>
                  <a:t>scanning stops. Current modulation continues </a:t>
                </a:r>
              </a:p>
              <a:p>
                <a:pPr defTabSz="914400"/>
                <a:r>
                  <a:rPr lang="en-US" sz="2400" dirty="0"/>
                  <a:t>over a small range, and the response becomes the </a:t>
                </a:r>
              </a:p>
              <a:p>
                <a:pPr defTabSz="914400"/>
                <a:r>
                  <a:rPr lang="en-US" sz="2400" dirty="0"/>
                  <a:t>difference between the current demodulated signal</a:t>
                </a:r>
              </a:p>
              <a:p>
                <a:pPr defTabSz="914400"/>
                <a:r>
                  <a:rPr lang="en-US" sz="2400" dirty="0"/>
                  <a:t>and that of when the lock was set. As the lasing </a:t>
                </a:r>
              </a:p>
              <a:p>
                <a:pPr defTabSz="914400"/>
                <a:r>
                  <a:rPr lang="en-US" sz="2400" dirty="0"/>
                  <a:t>frequency drifts right or left, the slope becomes</a:t>
                </a:r>
              </a:p>
              <a:p>
                <a:pPr defTabSz="914400"/>
                <a:r>
                  <a:rPr lang="en-US" sz="2400" dirty="0"/>
                  <a:t>more positive or negative. These changes are then</a:t>
                </a:r>
              </a:p>
              <a:p>
                <a:pPr defTabSz="914400"/>
                <a:r>
                  <a:rPr lang="en-US" sz="2400" dirty="0"/>
                  <a:t>run through a PID controller:</a:t>
                </a:r>
              </a:p>
              <a:p>
                <a:pPr defTabSz="914400"/>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𝑢</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𝑝</m:t>
                        </m:r>
                      </m:sub>
                    </m:sSub>
                    <m:r>
                      <a:rPr lang="en-US" sz="2400" b="0" i="1" smtClean="0">
                        <a:solidFill>
                          <a:schemeClr val="tx1"/>
                        </a:solidFill>
                        <a:latin typeface="Cambria Math" panose="02040503050406030204" pitchFamily="18" charset="0"/>
                      </a:rPr>
                      <m:t>𝑒</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𝑖</m:t>
                        </m:r>
                      </m:sub>
                    </m:sSub>
                    <m:nary>
                      <m:naryPr>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0</m:t>
                        </m:r>
                      </m:sub>
                      <m:sup>
                        <m:r>
                          <a:rPr lang="en-US" sz="2400" b="0" i="1" smtClean="0">
                            <a:solidFill>
                              <a:schemeClr val="tx1"/>
                            </a:solidFill>
                            <a:latin typeface="Cambria Math" panose="02040503050406030204" pitchFamily="18" charset="0"/>
                          </a:rPr>
                          <m:t>𝑡</m:t>
                        </m:r>
                      </m:sup>
                      <m:e>
                        <m:r>
                          <a:rPr lang="en-US" sz="2400" i="1">
                            <a:solidFill>
                              <a:schemeClr val="tx1"/>
                            </a:solidFill>
                            <a:latin typeface="Cambria Math" panose="02040503050406030204" pitchFamily="18" charset="0"/>
                          </a:rPr>
                          <m:t>𝑒</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𝜏</m:t>
                            </m:r>
                          </m:e>
                        </m:d>
                        <m:r>
                          <a:rPr lang="en-US" sz="2400" i="1">
                            <a:solidFill>
                              <a:schemeClr val="tx1"/>
                            </a:solidFill>
                            <a:latin typeface="Cambria Math" panose="02040503050406030204" pitchFamily="18" charset="0"/>
                          </a:rPr>
                          <m:t>𝑑</m:t>
                        </m:r>
                        <m:r>
                          <a:rPr lang="en-US" sz="2400" i="1">
                            <a:solidFill>
                              <a:schemeClr val="tx1"/>
                            </a:solidFill>
                            <a:latin typeface="Cambria Math" panose="02040503050406030204" pitchFamily="18" charset="0"/>
                          </a:rPr>
                          <m:t>𝜏</m:t>
                        </m:r>
                      </m:e>
                    </m:nary>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𝑑</m:t>
                        </m:r>
                      </m:sub>
                    </m:sSub>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𝑑𝑒</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num>
                      <m:den>
                        <m:r>
                          <a:rPr lang="en-US" sz="2400" b="0" i="1" smtClean="0">
                            <a:solidFill>
                              <a:schemeClr val="tx1"/>
                            </a:solidFill>
                            <a:latin typeface="Cambria Math" panose="02040503050406030204" pitchFamily="18" charset="0"/>
                          </a:rPr>
                          <m:t>𝑑𝑡</m:t>
                        </m:r>
                      </m:den>
                    </m:f>
                  </m:oMath>
                </a14:m>
                <a:endParaRPr lang="en-US" sz="2400" dirty="0"/>
              </a:p>
              <a:p>
                <a:pPr defTabSz="914400"/>
                <a14:m>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oMath>
                </a14:m>
                <a:r>
                  <a:rPr lang="en-US" sz="2400" dirty="0">
                    <a:solidFill>
                      <a:schemeClr val="tx1"/>
                    </a:solidFill>
                  </a:rPr>
                  <a:t> is then supplied to the laser as a change to the </a:t>
                </a:r>
              </a:p>
              <a:p>
                <a:pPr defTabSz="914400"/>
                <a:r>
                  <a:rPr lang="en-US" sz="2400" dirty="0">
                    <a:solidFill>
                      <a:schemeClr val="tx1"/>
                    </a:solidFill>
                  </a:rPr>
                  <a:t>piezo voltage.</a:t>
                </a:r>
              </a:p>
              <a:p>
                <a:pPr defTabSz="914400"/>
                <a:endParaRPr lang="en-US" sz="2800" dirty="0"/>
              </a:p>
              <a:p>
                <a:pPr defTabSz="914400"/>
                <a:endParaRPr lang="en-US" sz="2800" dirty="0"/>
              </a:p>
              <a:p>
                <a:pPr defTabSz="914400"/>
                <a:endParaRPr lang="en-US" sz="2800" dirty="0"/>
              </a:p>
              <a:p>
                <a:pPr defTabSz="914400"/>
                <a:endParaRPr lang="en-US" sz="2800" dirty="0"/>
              </a:p>
              <a:p>
                <a:pPr defTabSz="914400"/>
                <a:endParaRPr lang="en-US" sz="2800" dirty="0"/>
              </a:p>
              <a:p>
                <a:pPr defTabSz="914400"/>
                <a:endParaRPr lang="en-US" sz="2800" dirty="0"/>
              </a:p>
            </p:txBody>
          </p:sp>
        </mc:Choice>
        <mc:Fallback xmlns="">
          <p:sp>
            <p:nvSpPr>
              <p:cNvPr id="63" name="TextBox 62">
                <a:extLst>
                  <a:ext uri="{FF2B5EF4-FFF2-40B4-BE49-F238E27FC236}">
                    <a16:creationId xmlns:a16="http://schemas.microsoft.com/office/drawing/2014/main" id="{1EB109DA-EE6E-4211-860B-4113BA185A21}"/>
                  </a:ext>
                </a:extLst>
              </p:cNvPr>
              <p:cNvSpPr txBox="1">
                <a:spLocks noRot="1" noChangeAspect="1" noMove="1" noResize="1" noEditPoints="1" noAdjustHandles="1" noChangeArrowheads="1" noChangeShapeType="1" noTextEdit="1"/>
              </p:cNvSpPr>
              <p:nvPr/>
            </p:nvSpPr>
            <p:spPr>
              <a:xfrm>
                <a:off x="14305268" y="23490032"/>
                <a:ext cx="15107932" cy="7621049"/>
              </a:xfrm>
              <a:prstGeom prst="rect">
                <a:avLst/>
              </a:prstGeom>
              <a:blipFill>
                <a:blip r:embed="rId13"/>
                <a:stretch>
                  <a:fillRect/>
                </a:stretch>
              </a:blipFill>
              <a:ln w="76200">
                <a:solidFill>
                  <a:schemeClr val="accent2"/>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0390E410-D134-4B45-8AC4-91DD55B3A0F6}"/>
              </a:ext>
            </a:extLst>
          </p:cNvPr>
          <p:cNvSpPr txBox="1"/>
          <p:nvPr/>
        </p:nvSpPr>
        <p:spPr>
          <a:xfrm rot="16200000">
            <a:off x="15298376" y="11755139"/>
            <a:ext cx="3036663" cy="461665"/>
          </a:xfrm>
          <a:prstGeom prst="rect">
            <a:avLst/>
          </a:prstGeom>
          <a:noFill/>
        </p:spPr>
        <p:txBody>
          <a:bodyPr wrap="square">
            <a:spAutoFit/>
          </a:bodyPr>
          <a:lstStyle/>
          <a:p>
            <a:r>
              <a:rPr lang="en-US" sz="2400" dirty="0"/>
              <a:t>Evacuated Rb Cell</a:t>
            </a:r>
          </a:p>
        </p:txBody>
      </p:sp>
      <p:pic>
        <p:nvPicPr>
          <p:cNvPr id="111" name="Picture 110" descr="A screenshot of a computer&#10;&#10;Description automatically generated with medium confidence">
            <a:extLst>
              <a:ext uri="{FF2B5EF4-FFF2-40B4-BE49-F238E27FC236}">
                <a16:creationId xmlns:a16="http://schemas.microsoft.com/office/drawing/2014/main" id="{8857540E-705B-43CF-AB5E-82FF5E249A30}"/>
              </a:ext>
            </a:extLst>
          </p:cNvPr>
          <p:cNvPicPr>
            <a:picLocks noChangeAspect="1"/>
          </p:cNvPicPr>
          <p:nvPr/>
        </p:nvPicPr>
        <p:blipFill rotWithShape="1">
          <a:blip r:embed="rId14">
            <a:extLst>
              <a:ext uri="{28A0092B-C50C-407E-A947-70E740481C1C}">
                <a14:useLocalDpi xmlns:a14="http://schemas.microsoft.com/office/drawing/2010/main" val="0"/>
              </a:ext>
            </a:extLst>
          </a:blip>
          <a:srcRect l="3081" t="14585" r="44140" b="29155"/>
          <a:stretch/>
        </p:blipFill>
        <p:spPr>
          <a:xfrm>
            <a:off x="30801650" y="14924789"/>
            <a:ext cx="4418396" cy="3901102"/>
          </a:xfrm>
          <a:prstGeom prst="rect">
            <a:avLst/>
          </a:prstGeom>
        </p:spPr>
      </p:pic>
      <p:grpSp>
        <p:nvGrpSpPr>
          <p:cNvPr id="117" name="Group 116">
            <a:extLst>
              <a:ext uri="{FF2B5EF4-FFF2-40B4-BE49-F238E27FC236}">
                <a16:creationId xmlns:a16="http://schemas.microsoft.com/office/drawing/2014/main" id="{BA7C7D6F-2EB9-4AE1-AF5F-20CCCF58D208}"/>
              </a:ext>
            </a:extLst>
          </p:cNvPr>
          <p:cNvGrpSpPr/>
          <p:nvPr/>
        </p:nvGrpSpPr>
        <p:grpSpPr>
          <a:xfrm>
            <a:off x="25231620" y="14707703"/>
            <a:ext cx="293521" cy="1166351"/>
            <a:chOff x="25231620" y="15785809"/>
            <a:chExt cx="293521" cy="1166351"/>
          </a:xfrm>
        </p:grpSpPr>
        <p:sp>
          <p:nvSpPr>
            <p:cNvPr id="119" name="Flowchart: Stored Data 118">
              <a:extLst>
                <a:ext uri="{FF2B5EF4-FFF2-40B4-BE49-F238E27FC236}">
                  <a16:creationId xmlns:a16="http://schemas.microsoft.com/office/drawing/2014/main" id="{4730586E-4CCF-4C52-BBB5-FEB823B6FAA7}"/>
                </a:ext>
              </a:extLst>
            </p:cNvPr>
            <p:cNvSpPr/>
            <p:nvPr/>
          </p:nvSpPr>
          <p:spPr>
            <a:xfrm>
              <a:off x="25273302" y="15785809"/>
              <a:ext cx="251839" cy="116635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251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7185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823 w 10000"/>
                <a:gd name="connsiteY2" fmla="*/ 4967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5823" y="2206"/>
                    <a:pt x="5823" y="4967"/>
                  </a:cubicBezTo>
                  <a:cubicBezTo>
                    <a:pt x="5823" y="7728"/>
                    <a:pt x="9079" y="10000"/>
                    <a:pt x="10000" y="10000"/>
                  </a:cubicBezTo>
                  <a:lnTo>
                    <a:pt x="1667" y="10000"/>
                  </a:lnTo>
                  <a:cubicBezTo>
                    <a:pt x="746" y="10000"/>
                    <a:pt x="0" y="7761"/>
                    <a:pt x="0" y="5000"/>
                  </a:cubicBezTo>
                  <a:cubicBezTo>
                    <a:pt x="0" y="2239"/>
                    <a:pt x="746" y="0"/>
                    <a:pt x="1667" y="0"/>
                  </a:cubicBezTo>
                  <a:close/>
                </a:path>
              </a:pathLst>
            </a:cu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5FC83E7B-0A2D-412E-9C06-D6001C4AE15F}"/>
                </a:ext>
              </a:extLst>
            </p:cNvPr>
            <p:cNvSpPr/>
            <p:nvPr/>
          </p:nvSpPr>
          <p:spPr>
            <a:xfrm rot="10800000">
              <a:off x="25231620" y="15785809"/>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C82F3912-EC32-49BB-866E-CFEFF046D35C}"/>
              </a:ext>
            </a:extLst>
          </p:cNvPr>
          <p:cNvGrpSpPr/>
          <p:nvPr/>
        </p:nvGrpSpPr>
        <p:grpSpPr>
          <a:xfrm rot="10800000">
            <a:off x="28025620" y="14707703"/>
            <a:ext cx="293521" cy="1166351"/>
            <a:chOff x="25231620" y="15785809"/>
            <a:chExt cx="293521" cy="1166351"/>
          </a:xfrm>
        </p:grpSpPr>
        <p:sp>
          <p:nvSpPr>
            <p:cNvPr id="124" name="Flowchart: Stored Data 118">
              <a:extLst>
                <a:ext uri="{FF2B5EF4-FFF2-40B4-BE49-F238E27FC236}">
                  <a16:creationId xmlns:a16="http://schemas.microsoft.com/office/drawing/2014/main" id="{6C782163-7294-4A77-8148-37FCCDA2EC47}"/>
                </a:ext>
              </a:extLst>
            </p:cNvPr>
            <p:cNvSpPr/>
            <p:nvPr/>
          </p:nvSpPr>
          <p:spPr>
            <a:xfrm>
              <a:off x="25273302" y="15785809"/>
              <a:ext cx="251839" cy="116635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251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7185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823 w 10000"/>
                <a:gd name="connsiteY2" fmla="*/ 4967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5823" y="2206"/>
                    <a:pt x="5823" y="4967"/>
                  </a:cubicBezTo>
                  <a:cubicBezTo>
                    <a:pt x="5823" y="7728"/>
                    <a:pt x="9079" y="10000"/>
                    <a:pt x="10000" y="10000"/>
                  </a:cubicBezTo>
                  <a:lnTo>
                    <a:pt x="1667" y="10000"/>
                  </a:lnTo>
                  <a:cubicBezTo>
                    <a:pt x="746" y="10000"/>
                    <a:pt x="0" y="7761"/>
                    <a:pt x="0" y="5000"/>
                  </a:cubicBezTo>
                  <a:cubicBezTo>
                    <a:pt x="0" y="2239"/>
                    <a:pt x="746" y="0"/>
                    <a:pt x="1667" y="0"/>
                  </a:cubicBezTo>
                  <a:close/>
                </a:path>
              </a:pathLst>
            </a:cu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BE4EC8D-B031-45B3-9936-943269DA2030}"/>
                </a:ext>
              </a:extLst>
            </p:cNvPr>
            <p:cNvSpPr/>
            <p:nvPr/>
          </p:nvSpPr>
          <p:spPr>
            <a:xfrm rot="10800000">
              <a:off x="25231620" y="15785809"/>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6" name="Straight Connector 125">
            <a:extLst>
              <a:ext uri="{FF2B5EF4-FFF2-40B4-BE49-F238E27FC236}">
                <a16:creationId xmlns:a16="http://schemas.microsoft.com/office/drawing/2014/main" id="{EAB8B8D3-F312-48F6-8082-7CFB2C13409F}"/>
              </a:ext>
            </a:extLst>
          </p:cNvPr>
          <p:cNvCxnSpPr>
            <a:cxnSpLocks/>
          </p:cNvCxnSpPr>
          <p:nvPr/>
        </p:nvCxnSpPr>
        <p:spPr>
          <a:xfrm>
            <a:off x="25399221" y="14930991"/>
            <a:ext cx="26959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0CDB8EF-C499-4113-A268-593A154DAE21}"/>
              </a:ext>
            </a:extLst>
          </p:cNvPr>
          <p:cNvCxnSpPr>
            <a:cxnSpLocks/>
          </p:cNvCxnSpPr>
          <p:nvPr/>
        </p:nvCxnSpPr>
        <p:spPr>
          <a:xfrm>
            <a:off x="25399221" y="14930991"/>
            <a:ext cx="2718284" cy="7152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2BEE14C-2F9B-4A46-8640-EF53DF613F26}"/>
              </a:ext>
            </a:extLst>
          </p:cNvPr>
          <p:cNvCxnSpPr>
            <a:cxnSpLocks/>
          </p:cNvCxnSpPr>
          <p:nvPr/>
        </p:nvCxnSpPr>
        <p:spPr>
          <a:xfrm flipV="1">
            <a:off x="25455549" y="14930990"/>
            <a:ext cx="2648162" cy="7152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C2DA11B-8133-465A-BFF8-12C199C27B30}"/>
              </a:ext>
            </a:extLst>
          </p:cNvPr>
          <p:cNvCxnSpPr>
            <a:cxnSpLocks/>
          </p:cNvCxnSpPr>
          <p:nvPr/>
        </p:nvCxnSpPr>
        <p:spPr>
          <a:xfrm>
            <a:off x="25447050" y="15646264"/>
            <a:ext cx="26481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B5F2D0AD-83A3-4817-A5A4-B98E585972D1}"/>
              </a:ext>
            </a:extLst>
          </p:cNvPr>
          <p:cNvCxnSpPr>
            <a:cxnSpLocks/>
            <a:endCxn id="141" idx="3"/>
          </p:cNvCxnSpPr>
          <p:nvPr/>
        </p:nvCxnSpPr>
        <p:spPr>
          <a:xfrm rot="16200000" flipV="1">
            <a:off x="28216850" y="16501722"/>
            <a:ext cx="2889446" cy="451611"/>
          </a:xfrm>
          <a:prstGeom prst="bentConnector2">
            <a:avLst/>
          </a:prstGeom>
          <a:ln w="152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7ECB86D-B772-4D36-9FCC-1F3B914F7029}"/>
                  </a:ext>
                </a:extLst>
              </p:cNvPr>
              <p:cNvSpPr txBox="1"/>
              <p:nvPr/>
            </p:nvSpPr>
            <p:spPr>
              <a:xfrm>
                <a:off x="18952719" y="7584039"/>
                <a:ext cx="10460481" cy="6527087"/>
              </a:xfrm>
              <a:prstGeom prst="rect">
                <a:avLst/>
              </a:prstGeom>
              <a:solidFill>
                <a:schemeClr val="bg1"/>
              </a:solidFill>
              <a:ln w="76200">
                <a:solidFill>
                  <a:schemeClr val="accent2"/>
                </a:solidFill>
              </a:ln>
            </p:spPr>
            <p:txBody>
              <a:bodyPr wrap="square" lIns="457200" tIns="457200" rIns="457200" bIns="457200" rtlCol="0">
                <a:noAutofit/>
              </a:bodyPr>
              <a:lstStyle/>
              <a:p>
                <a:pPr defTabSz="914400"/>
                <a:r>
                  <a:rPr lang="en-US" sz="2800" dirty="0">
                    <a:latin typeface="+mj-lt"/>
                  </a:rPr>
                  <a:t>Rubidium, The D2 Transition, and Doppler Free Spectroscopy</a:t>
                </a:r>
                <a:endParaRPr lang="en-US" sz="2400" dirty="0"/>
              </a:p>
              <a:p>
                <a:pPr defTabSz="914400"/>
                <a:r>
                  <a:rPr lang="en-US" sz="2400" dirty="0"/>
                  <a:t>	The energy of the D2 transition has been experimentally determined as </a:t>
                </a:r>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h𝑐</m:t>
                        </m:r>
                      </m:num>
                      <m:den>
                        <m:r>
                          <a:rPr lang="en-US" sz="2400" b="0" i="1" smtClean="0">
                            <a:latin typeface="Cambria Math" panose="02040503050406030204" pitchFamily="18" charset="0"/>
                          </a:rPr>
                          <m:t>𝜆</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1240</m:t>
                        </m:r>
                      </m:num>
                      <m:den>
                        <m:r>
                          <a:rPr lang="en-US" sz="2400" b="0" i="1" smtClean="0">
                            <a:latin typeface="Cambria Math" panose="02040503050406030204" pitchFamily="18" charset="0"/>
                          </a:rPr>
                          <m:t>780</m:t>
                        </m:r>
                      </m:den>
                    </m:f>
                    <m:r>
                      <a:rPr lang="en-US" sz="2400" b="0" i="1" smtClean="0">
                        <a:latin typeface="Cambria Math" panose="02040503050406030204" pitchFamily="18" charset="0"/>
                      </a:rPr>
                      <m:t>=1.589±</m:t>
                    </m:r>
                    <m:r>
                      <a:rPr lang="en-US" sz="2400" b="0" i="0" smtClean="0">
                        <a:latin typeface="Cambria Math" panose="02040503050406030204" pitchFamily="18" charset="0"/>
                      </a:rPr>
                      <m:t>2.5</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−8</m:t>
                        </m:r>
                      </m:sup>
                    </m:sSup>
                    <m:r>
                      <m:rPr>
                        <m:sty m:val="p"/>
                      </m:rPr>
                      <a:rPr lang="en-US" sz="2400" b="0" i="0" smtClean="0">
                        <a:latin typeface="Cambria Math" panose="02040503050406030204" pitchFamily="18" charset="0"/>
                      </a:rPr>
                      <m:t>eV</m:t>
                    </m:r>
                    <m:r>
                      <a:rPr lang="en-US" sz="2400" b="0" i="1" smtClean="0">
                        <a:latin typeface="Cambria Math" panose="02040503050406030204" pitchFamily="18" charset="0"/>
                      </a:rPr>
                      <m:t>∼384,231 </m:t>
                    </m:r>
                    <m:r>
                      <m:rPr>
                        <m:sty m:val="p"/>
                      </m:rPr>
                      <a:rPr lang="en-US" sz="2400" b="0" i="1" smtClean="0">
                        <a:latin typeface="Cambria Math" panose="02040503050406030204" pitchFamily="18" charset="0"/>
                      </a:rPr>
                      <m:t>THz</m:t>
                    </m:r>
                    <m:r>
                      <a:rPr lang="en-US" sz="2400" b="0" i="1" smtClean="0">
                        <a:latin typeface="Cambria Math" panose="02040503050406030204" pitchFamily="18" charset="0"/>
                      </a:rPr>
                      <m:t>±</m:t>
                    </m:r>
                    <m:r>
                      <a:rPr lang="en-US" sz="2400" b="0" i="0" smtClean="0">
                        <a:latin typeface="Cambria Math" panose="02040503050406030204" pitchFamily="18" charset="0"/>
                      </a:rPr>
                      <m:t>500</m:t>
                    </m:r>
                    <m:r>
                      <m:rPr>
                        <m:sty m:val="p"/>
                      </m:rPr>
                      <a:rPr lang="en-US" sz="2400" b="0" i="0" smtClean="0">
                        <a:latin typeface="Cambria Math" panose="02040503050406030204" pitchFamily="18" charset="0"/>
                      </a:rPr>
                      <m:t>MHz</m:t>
                    </m:r>
                  </m:oMath>
                </a14:m>
                <a:r>
                  <a:rPr lang="en-US" sz="2400" b="0" dirty="0"/>
                  <a:t>. This linewidth is caused by the doppler effect. Gas particles moving hundreds of meters per second experience frequencies differently dependent on their direction of travel.</a:t>
                </a:r>
              </a:p>
              <a:p>
                <a:pPr defTabSz="914400"/>
                <a:r>
                  <a:rPr lang="en-US" sz="2400" dirty="0"/>
                  <a:t>	Doppler free spectroscopy uses counter-propagating beams to cause unique behavior on atoms with very small velocities. The linewidth of peaks on this chart become far smaller, at roughly </a:t>
                </a:r>
                <a14:m>
                  <m:oMath xmlns:m="http://schemas.openxmlformats.org/officeDocument/2006/math">
                    <m:r>
                      <a:rPr lang="en-US" sz="2400" i="1" dirty="0" smtClean="0">
                        <a:latin typeface="Cambria Math" panose="02040503050406030204" pitchFamily="18" charset="0"/>
                      </a:rPr>
                      <m:t>6</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MHz</m:t>
                    </m:r>
                  </m:oMath>
                </a14:m>
                <a:r>
                  <a:rPr lang="en-US" sz="2400" b="0" dirty="0"/>
                  <a:t>. At this scale, we can see </a:t>
                </a:r>
                <a:r>
                  <a:rPr lang="en-US" sz="2400" dirty="0"/>
                  <a:t>hy</a:t>
                </a:r>
                <a:r>
                  <a:rPr lang="en-US" sz="2400" b="0" dirty="0"/>
                  <a:t>perfin</a:t>
                </a:r>
                <a:r>
                  <a:rPr lang="en-US" sz="2400" dirty="0"/>
                  <a:t>e transitions in rubidium and strong crossover peaks. We chose to perform locking on one of these narrow crossover peaks, so as to ensure a stable lock close to the middle of the Doppler broadened absorption spectrum.</a:t>
                </a:r>
                <a:endParaRPr lang="en-US" sz="2400" b="0" dirty="0"/>
              </a:p>
            </p:txBody>
          </p:sp>
        </mc:Choice>
        <mc:Fallback xmlns="">
          <p:sp>
            <p:nvSpPr>
              <p:cNvPr id="80" name="TextBox 79">
                <a:extLst>
                  <a:ext uri="{FF2B5EF4-FFF2-40B4-BE49-F238E27FC236}">
                    <a16:creationId xmlns:a16="http://schemas.microsoft.com/office/drawing/2014/main" id="{97ECB86D-B772-4D36-9FCC-1F3B914F7029}"/>
                  </a:ext>
                </a:extLst>
              </p:cNvPr>
              <p:cNvSpPr txBox="1">
                <a:spLocks noRot="1" noChangeAspect="1" noMove="1" noResize="1" noEditPoints="1" noAdjustHandles="1" noChangeArrowheads="1" noChangeShapeType="1" noTextEdit="1"/>
              </p:cNvSpPr>
              <p:nvPr/>
            </p:nvSpPr>
            <p:spPr>
              <a:xfrm>
                <a:off x="18952719" y="7584039"/>
                <a:ext cx="10460481" cy="6527087"/>
              </a:xfrm>
              <a:prstGeom prst="rect">
                <a:avLst/>
              </a:prstGeom>
              <a:blipFill>
                <a:blip r:embed="rId15"/>
                <a:stretch>
                  <a:fillRect/>
                </a:stretch>
              </a:blipFill>
              <a:ln w="76200">
                <a:solidFill>
                  <a:schemeClr val="accent2"/>
                </a:solidFill>
              </a:ln>
            </p:spPr>
            <p:txBody>
              <a:bodyPr/>
              <a:lstStyle/>
              <a:p>
                <a:r>
                  <a:rPr lang="en-US">
                    <a:noFill/>
                  </a:rPr>
                  <a:t> </a:t>
                </a:r>
              </a:p>
            </p:txBody>
          </p:sp>
        </mc:Fallback>
      </mc:AlternateContent>
      <p:sp>
        <p:nvSpPr>
          <p:cNvPr id="81" name="TextBox 80">
            <a:extLst>
              <a:ext uri="{FF2B5EF4-FFF2-40B4-BE49-F238E27FC236}">
                <a16:creationId xmlns:a16="http://schemas.microsoft.com/office/drawing/2014/main" id="{55C1CC81-F012-4C7B-918F-1DDA1D15DD55}"/>
              </a:ext>
            </a:extLst>
          </p:cNvPr>
          <p:cNvSpPr txBox="1"/>
          <p:nvPr/>
        </p:nvSpPr>
        <p:spPr>
          <a:xfrm>
            <a:off x="21005301" y="7145166"/>
            <a:ext cx="6795122"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Methods</a:t>
            </a:r>
            <a:endParaRPr lang="en-US" dirty="0">
              <a:latin typeface="+mj-lt"/>
            </a:endParaRPr>
          </a:p>
        </p:txBody>
      </p:sp>
      <p:pic>
        <p:nvPicPr>
          <p:cNvPr id="13" name="Picture 12">
            <a:extLst>
              <a:ext uri="{FF2B5EF4-FFF2-40B4-BE49-F238E27FC236}">
                <a16:creationId xmlns:a16="http://schemas.microsoft.com/office/drawing/2014/main" id="{84543D51-4D0D-4B5E-B476-A386FBE8B95B}"/>
              </a:ext>
            </a:extLst>
          </p:cNvPr>
          <p:cNvPicPr>
            <a:picLocks noChangeAspect="1"/>
          </p:cNvPicPr>
          <p:nvPr/>
        </p:nvPicPr>
        <p:blipFill rotWithShape="1">
          <a:blip r:embed="rId16">
            <a:extLst>
              <a:ext uri="{28A0092B-C50C-407E-A947-70E740481C1C}">
                <a14:useLocalDpi xmlns:a14="http://schemas.microsoft.com/office/drawing/2010/main" val="0"/>
              </a:ext>
            </a:extLst>
          </a:blip>
          <a:srcRect l="7655" t="7126" r="7655" b="3585"/>
          <a:stretch/>
        </p:blipFill>
        <p:spPr>
          <a:xfrm>
            <a:off x="19080453" y="17046148"/>
            <a:ext cx="10217454" cy="537916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2E7A18-8C14-458F-ADDF-EE2AD34B7DA6}"/>
                  </a:ext>
                </a:extLst>
              </p:cNvPr>
              <p:cNvSpPr txBox="1"/>
              <p:nvPr/>
            </p:nvSpPr>
            <p:spPr>
              <a:xfrm>
                <a:off x="21537424" y="16653989"/>
                <a:ext cx="5305296" cy="646331"/>
              </a:xfrm>
              <a:prstGeom prst="rect">
                <a:avLst/>
              </a:prstGeom>
              <a:solidFill>
                <a:schemeClr val="bg1"/>
              </a:solidFill>
            </p:spPr>
            <p:txBody>
              <a:bodyPr wrap="square" rtlCol="0">
                <a:spAutoFit/>
              </a:bodyPr>
              <a:lstStyle/>
              <a:p>
                <a:pPr algn="ctr"/>
                <a:r>
                  <a:rPr lang="en-US" sz="3600" dirty="0"/>
                  <a:t>Hyperfine </a:t>
                </a:r>
                <a14:m>
                  <m:oMath xmlns:m="http://schemas.openxmlformats.org/officeDocument/2006/math">
                    <m:r>
                      <a:rPr lang="en-US" sz="3600" b="0" i="1" smtClean="0">
                        <a:latin typeface="Cambria Math" panose="02040503050406030204" pitchFamily="18" charset="0"/>
                      </a:rPr>
                      <m:t>𝑅𝑏</m:t>
                    </m:r>
                  </m:oMath>
                </a14:m>
                <a:r>
                  <a:rPr lang="en-US" sz="3600" dirty="0"/>
                  <a:t> Spectrum</a:t>
                </a:r>
              </a:p>
            </p:txBody>
          </p:sp>
        </mc:Choice>
        <mc:Fallback xmlns="">
          <p:sp>
            <p:nvSpPr>
              <p:cNvPr id="31" name="TextBox 30">
                <a:extLst>
                  <a:ext uri="{FF2B5EF4-FFF2-40B4-BE49-F238E27FC236}">
                    <a16:creationId xmlns:a16="http://schemas.microsoft.com/office/drawing/2014/main" id="{E02E7A18-8C14-458F-ADDF-EE2AD34B7DA6}"/>
                  </a:ext>
                </a:extLst>
              </p:cNvPr>
              <p:cNvSpPr txBox="1">
                <a:spLocks noRot="1" noChangeAspect="1" noMove="1" noResize="1" noEditPoints="1" noAdjustHandles="1" noChangeArrowheads="1" noChangeShapeType="1" noTextEdit="1"/>
              </p:cNvSpPr>
              <p:nvPr/>
            </p:nvSpPr>
            <p:spPr>
              <a:xfrm>
                <a:off x="21537424" y="16653989"/>
                <a:ext cx="5305296" cy="646331"/>
              </a:xfrm>
              <a:prstGeom prst="rect">
                <a:avLst/>
              </a:prstGeom>
              <a:blipFill>
                <a:blip r:embed="rId17"/>
                <a:stretch>
                  <a:fillRect l="-2644" t="-15094" r="-264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9075346-91C3-4BAE-A940-2D34ABE070D3}"/>
                  </a:ext>
                </a:extLst>
              </p:cNvPr>
              <p:cNvSpPr txBox="1"/>
              <p:nvPr/>
            </p:nvSpPr>
            <p:spPr>
              <a:xfrm>
                <a:off x="26312648" y="19184286"/>
                <a:ext cx="2062158" cy="1412438"/>
              </a:xfrm>
              <a:prstGeom prst="rect">
                <a:avLst/>
              </a:prstGeom>
              <a:solidFill>
                <a:schemeClr val="bg1"/>
              </a:solidFill>
              <a:ln w="12700">
                <a:solidFill>
                  <a:schemeClr val="accent1"/>
                </a:solidFill>
                <a:prstDash val="sysDash"/>
              </a:ln>
            </p:spPr>
            <p:txBody>
              <a:bodyPr wrap="square" rtlCol="0">
                <a:spAutoFit/>
              </a:bodyPr>
              <a:lstStyle/>
              <a:p>
                <a:r>
                  <a:rPr lang="en-US" sz="1400" dirty="0"/>
                  <a:t>Peaks Legend:</a:t>
                </a:r>
              </a:p>
              <a:p>
                <a:pPr marL="228600" indent="-228600">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=2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=2 → </m:t>
                    </m:r>
                    <m:r>
                      <m:rPr>
                        <m:sty m:val="p"/>
                      </m:rPr>
                      <a:rPr lang="en-US" sz="1400" b="0" i="0" dirty="0" smtClean="0">
                        <a:latin typeface="Cambria Math" panose="02040503050406030204" pitchFamily="18" charset="0"/>
                      </a:rPr>
                      <m:t>CO</m:t>
                    </m:r>
                    <m:r>
                      <a:rPr lang="en-US" sz="1400" b="0" i="0" dirty="0" smtClean="0">
                        <a:latin typeface="Cambria Math" panose="02040503050406030204" pitchFamily="18" charset="0"/>
                      </a:rPr>
                      <m:t>13  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=3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=3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050" dirty="0"/>
              </a:p>
              <a:p>
                <a:endParaRPr lang="en-US" sz="1050" dirty="0"/>
              </a:p>
            </p:txBody>
          </p:sp>
        </mc:Choice>
        <mc:Fallback xmlns="">
          <p:sp>
            <p:nvSpPr>
              <p:cNvPr id="33" name="TextBox 32">
                <a:extLst>
                  <a:ext uri="{FF2B5EF4-FFF2-40B4-BE49-F238E27FC236}">
                    <a16:creationId xmlns:a16="http://schemas.microsoft.com/office/drawing/2014/main" id="{D9075346-91C3-4BAE-A940-2D34ABE070D3}"/>
                  </a:ext>
                </a:extLst>
              </p:cNvPr>
              <p:cNvSpPr txBox="1">
                <a:spLocks noRot="1" noChangeAspect="1" noMove="1" noResize="1" noEditPoints="1" noAdjustHandles="1" noChangeArrowheads="1" noChangeShapeType="1" noTextEdit="1"/>
              </p:cNvSpPr>
              <p:nvPr/>
            </p:nvSpPr>
            <p:spPr>
              <a:xfrm>
                <a:off x="26312648" y="19184286"/>
                <a:ext cx="2062158" cy="1412438"/>
              </a:xfrm>
              <a:prstGeom prst="rect">
                <a:avLst/>
              </a:prstGeom>
              <a:blipFill>
                <a:blip r:embed="rId18"/>
                <a:stretch>
                  <a:fillRect l="-587" t="-427"/>
                </a:stretch>
              </a:blipFill>
              <a:ln w="12700">
                <a:solidFill>
                  <a:schemeClr val="accent1"/>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3DF46C-5FFB-48D9-BCBD-8EA0F6F4BE29}"/>
                  </a:ext>
                </a:extLst>
              </p:cNvPr>
              <p:cNvSpPr txBox="1"/>
              <p:nvPr/>
            </p:nvSpPr>
            <p:spPr>
              <a:xfrm>
                <a:off x="21945600" y="17754598"/>
                <a:ext cx="1003231" cy="6076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85</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=3</m:t>
                      </m:r>
                    </m:oMath>
                  </m:oMathPara>
                </a14:m>
                <a:endParaRPr lang="en-US" sz="1600" dirty="0"/>
              </a:p>
            </p:txBody>
          </p:sp>
        </mc:Choice>
        <mc:Fallback xmlns="">
          <p:sp>
            <p:nvSpPr>
              <p:cNvPr id="34" name="TextBox 33">
                <a:extLst>
                  <a:ext uri="{FF2B5EF4-FFF2-40B4-BE49-F238E27FC236}">
                    <a16:creationId xmlns:a16="http://schemas.microsoft.com/office/drawing/2014/main" id="{763DF46C-5FFB-48D9-BCBD-8EA0F6F4BE29}"/>
                  </a:ext>
                </a:extLst>
              </p:cNvPr>
              <p:cNvSpPr txBox="1">
                <a:spLocks noRot="1" noChangeAspect="1" noMove="1" noResize="1" noEditPoints="1" noAdjustHandles="1" noChangeArrowheads="1" noChangeShapeType="1" noTextEdit="1"/>
              </p:cNvSpPr>
              <p:nvPr/>
            </p:nvSpPr>
            <p:spPr>
              <a:xfrm>
                <a:off x="21945600" y="17754598"/>
                <a:ext cx="1003231" cy="607602"/>
              </a:xfrm>
              <a:prstGeom prst="rect">
                <a:avLst/>
              </a:prstGeom>
              <a:blipFill>
                <a:blip r:embed="rId19"/>
                <a:stretch>
                  <a:fillRect b="-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47AEAAA-F4F1-4920-B12D-321F68205F66}"/>
                  </a:ext>
                </a:extLst>
              </p:cNvPr>
              <p:cNvSpPr txBox="1"/>
              <p:nvPr/>
            </p:nvSpPr>
            <p:spPr>
              <a:xfrm>
                <a:off x="20756931" y="17810583"/>
                <a:ext cx="1003231" cy="6047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87</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=2</m:t>
                      </m:r>
                    </m:oMath>
                  </m:oMathPara>
                </a14:m>
                <a:endParaRPr lang="en-US" sz="1600" dirty="0"/>
              </a:p>
            </p:txBody>
          </p:sp>
        </mc:Choice>
        <mc:Fallback xmlns="">
          <p:sp>
            <p:nvSpPr>
              <p:cNvPr id="93" name="TextBox 92">
                <a:extLst>
                  <a:ext uri="{FF2B5EF4-FFF2-40B4-BE49-F238E27FC236}">
                    <a16:creationId xmlns:a16="http://schemas.microsoft.com/office/drawing/2014/main" id="{547AEAAA-F4F1-4920-B12D-321F68205F66}"/>
                  </a:ext>
                </a:extLst>
              </p:cNvPr>
              <p:cNvSpPr txBox="1">
                <a:spLocks noRot="1" noChangeAspect="1" noMove="1" noResize="1" noEditPoints="1" noAdjustHandles="1" noChangeArrowheads="1" noChangeShapeType="1" noTextEdit="1"/>
              </p:cNvSpPr>
              <p:nvPr/>
            </p:nvSpPr>
            <p:spPr>
              <a:xfrm>
                <a:off x="20756931" y="17810583"/>
                <a:ext cx="1003231" cy="604781"/>
              </a:xfrm>
              <a:prstGeom prst="rect">
                <a:avLst/>
              </a:prstGeom>
              <a:blipFill>
                <a:blip r:embed="rId20"/>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18AD8D2-3002-4257-94D5-7611F64988CE}"/>
                  </a:ext>
                </a:extLst>
              </p:cNvPr>
              <p:cNvSpPr txBox="1"/>
              <p:nvPr/>
            </p:nvSpPr>
            <p:spPr>
              <a:xfrm>
                <a:off x="24897605" y="17809990"/>
                <a:ext cx="1003231" cy="6108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85</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r>
                  <a:rPr lang="en-US" sz="1600" dirty="0"/>
                  <a:t>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F</m:t>
                        </m:r>
                      </m:e>
                      <m:sub>
                        <m:r>
                          <m:rPr>
                            <m:sty m:val="p"/>
                          </m:rPr>
                          <a:rPr lang="en-US" sz="1600" b="0" i="0" dirty="0" smtClean="0">
                            <a:latin typeface="Cambria Math" panose="02040503050406030204" pitchFamily="18" charset="0"/>
                          </a:rPr>
                          <m:t>g</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2</m:t>
                    </m:r>
                  </m:oMath>
                </a14:m>
                <a:endParaRPr lang="en-US" sz="1600" dirty="0"/>
              </a:p>
            </p:txBody>
          </p:sp>
        </mc:Choice>
        <mc:Fallback xmlns="">
          <p:sp>
            <p:nvSpPr>
              <p:cNvPr id="94" name="TextBox 93">
                <a:extLst>
                  <a:ext uri="{FF2B5EF4-FFF2-40B4-BE49-F238E27FC236}">
                    <a16:creationId xmlns:a16="http://schemas.microsoft.com/office/drawing/2014/main" id="{218AD8D2-3002-4257-94D5-7611F64988CE}"/>
                  </a:ext>
                </a:extLst>
              </p:cNvPr>
              <p:cNvSpPr txBox="1">
                <a:spLocks noRot="1" noChangeAspect="1" noMove="1" noResize="1" noEditPoints="1" noAdjustHandles="1" noChangeArrowheads="1" noChangeShapeType="1" noTextEdit="1"/>
              </p:cNvSpPr>
              <p:nvPr/>
            </p:nvSpPr>
            <p:spPr>
              <a:xfrm>
                <a:off x="24897605" y="17809990"/>
                <a:ext cx="1003231" cy="61080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BF25ADA-CDCB-477C-8D75-E43B18268281}"/>
                  </a:ext>
                </a:extLst>
              </p:cNvPr>
              <p:cNvSpPr txBox="1"/>
              <p:nvPr/>
            </p:nvSpPr>
            <p:spPr>
              <a:xfrm>
                <a:off x="27489437" y="17718650"/>
                <a:ext cx="1003231" cy="6047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87</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3</m:t>
                      </m:r>
                    </m:oMath>
                  </m:oMathPara>
                </a14:m>
                <a:endParaRPr lang="en-US" sz="1600" dirty="0"/>
              </a:p>
            </p:txBody>
          </p:sp>
        </mc:Choice>
        <mc:Fallback xmlns="">
          <p:sp>
            <p:nvSpPr>
              <p:cNvPr id="95" name="TextBox 94">
                <a:extLst>
                  <a:ext uri="{FF2B5EF4-FFF2-40B4-BE49-F238E27FC236}">
                    <a16:creationId xmlns:a16="http://schemas.microsoft.com/office/drawing/2014/main" id="{1BF25ADA-CDCB-477C-8D75-E43B18268281}"/>
                  </a:ext>
                </a:extLst>
              </p:cNvPr>
              <p:cNvSpPr txBox="1">
                <a:spLocks noRot="1" noChangeAspect="1" noMove="1" noResize="1" noEditPoints="1" noAdjustHandles="1" noChangeArrowheads="1" noChangeShapeType="1" noTextEdit="1"/>
              </p:cNvSpPr>
              <p:nvPr/>
            </p:nvSpPr>
            <p:spPr>
              <a:xfrm>
                <a:off x="27489437" y="17718650"/>
                <a:ext cx="1003231" cy="604781"/>
              </a:xfrm>
              <a:prstGeom prst="rect">
                <a:avLst/>
              </a:prstGeom>
              <a:blipFill>
                <a:blip r:embed="rId22"/>
                <a:stretch>
                  <a:fillRect b="-1010"/>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0C8503A5-F3CC-4A02-A131-8A67A5B356BE}"/>
              </a:ext>
            </a:extLst>
          </p:cNvPr>
          <p:cNvSpPr txBox="1"/>
          <p:nvPr/>
        </p:nvSpPr>
        <p:spPr>
          <a:xfrm>
            <a:off x="18659582" y="14513571"/>
            <a:ext cx="3594529" cy="400110"/>
          </a:xfrm>
          <a:prstGeom prst="rect">
            <a:avLst/>
          </a:prstGeom>
          <a:noFill/>
        </p:spPr>
        <p:txBody>
          <a:bodyPr wrap="square" rtlCol="0">
            <a:spAutoFit/>
          </a:bodyPr>
          <a:lstStyle/>
          <a:p>
            <a:r>
              <a:rPr lang="en-US" sz="2000" dirty="0"/>
              <a:t>Polarizing Beam Splitter</a:t>
            </a:r>
          </a:p>
        </p:txBody>
      </p:sp>
      <p:sp>
        <p:nvSpPr>
          <p:cNvPr id="97" name="Flowchart: Merge 96">
            <a:extLst>
              <a:ext uri="{FF2B5EF4-FFF2-40B4-BE49-F238E27FC236}">
                <a16:creationId xmlns:a16="http://schemas.microsoft.com/office/drawing/2014/main" id="{8ED6A888-DF5F-42D9-A668-CFA39360EE04}"/>
              </a:ext>
            </a:extLst>
          </p:cNvPr>
          <p:cNvSpPr/>
          <p:nvPr/>
        </p:nvSpPr>
        <p:spPr>
          <a:xfrm>
            <a:off x="17664947" y="13742106"/>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Merge 120">
            <a:extLst>
              <a:ext uri="{FF2B5EF4-FFF2-40B4-BE49-F238E27FC236}">
                <a16:creationId xmlns:a16="http://schemas.microsoft.com/office/drawing/2014/main" id="{1B0C8D54-BCE9-499D-A8F7-E55F9AE0B306}"/>
              </a:ext>
            </a:extLst>
          </p:cNvPr>
          <p:cNvSpPr/>
          <p:nvPr/>
        </p:nvSpPr>
        <p:spPr>
          <a:xfrm flipV="1">
            <a:off x="17647931" y="10094763"/>
            <a:ext cx="352882" cy="32652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Merge 127">
            <a:extLst>
              <a:ext uri="{FF2B5EF4-FFF2-40B4-BE49-F238E27FC236}">
                <a16:creationId xmlns:a16="http://schemas.microsoft.com/office/drawing/2014/main" id="{380F2688-540D-4FC3-8C76-12404AAC53DC}"/>
              </a:ext>
            </a:extLst>
          </p:cNvPr>
          <p:cNvSpPr/>
          <p:nvPr/>
        </p:nvSpPr>
        <p:spPr>
          <a:xfrm>
            <a:off x="17664947" y="16820413"/>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Merge 129">
            <a:extLst>
              <a:ext uri="{FF2B5EF4-FFF2-40B4-BE49-F238E27FC236}">
                <a16:creationId xmlns:a16="http://schemas.microsoft.com/office/drawing/2014/main" id="{9020416E-F69A-4E55-8561-EFEB63F2ACA9}"/>
              </a:ext>
            </a:extLst>
          </p:cNvPr>
          <p:cNvSpPr/>
          <p:nvPr/>
        </p:nvSpPr>
        <p:spPr>
          <a:xfrm rot="16200000">
            <a:off x="16184401" y="1513451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Merge 130">
            <a:extLst>
              <a:ext uri="{FF2B5EF4-FFF2-40B4-BE49-F238E27FC236}">
                <a16:creationId xmlns:a16="http://schemas.microsoft.com/office/drawing/2014/main" id="{3DBD9F6F-848F-42C3-B07B-481D18E4283B}"/>
              </a:ext>
            </a:extLst>
          </p:cNvPr>
          <p:cNvSpPr/>
          <p:nvPr/>
        </p:nvSpPr>
        <p:spPr>
          <a:xfrm rot="16200000">
            <a:off x="19322562" y="1513451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Merge 132">
            <a:extLst>
              <a:ext uri="{FF2B5EF4-FFF2-40B4-BE49-F238E27FC236}">
                <a16:creationId xmlns:a16="http://schemas.microsoft.com/office/drawing/2014/main" id="{861E2BD3-0304-48C6-8625-9ADDF736146F}"/>
              </a:ext>
            </a:extLst>
          </p:cNvPr>
          <p:cNvSpPr/>
          <p:nvPr/>
        </p:nvSpPr>
        <p:spPr>
          <a:xfrm rot="16200000">
            <a:off x="24429923" y="1509387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erge 133">
            <a:extLst>
              <a:ext uri="{FF2B5EF4-FFF2-40B4-BE49-F238E27FC236}">
                <a16:creationId xmlns:a16="http://schemas.microsoft.com/office/drawing/2014/main" id="{3ABB2D48-F2C3-4B19-B510-F4FCD9562DB2}"/>
              </a:ext>
            </a:extLst>
          </p:cNvPr>
          <p:cNvSpPr/>
          <p:nvPr/>
        </p:nvSpPr>
        <p:spPr>
          <a:xfrm rot="16200000">
            <a:off x="28504263" y="1509387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2053CC60-7004-4EB4-9193-8F06600F590F}"/>
              </a:ext>
            </a:extLst>
          </p:cNvPr>
          <p:cNvSpPr txBox="1"/>
          <p:nvPr/>
        </p:nvSpPr>
        <p:spPr>
          <a:xfrm>
            <a:off x="7015686" y="16793457"/>
            <a:ext cx="6339136"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Motivation</a:t>
            </a:r>
            <a:endParaRPr lang="en-US" dirty="0">
              <a:latin typeface="+mj-lt"/>
            </a:endParaRPr>
          </a:p>
        </p:txBody>
      </p:sp>
      <p:sp>
        <p:nvSpPr>
          <p:cNvPr id="144" name="TextBox 143">
            <a:extLst>
              <a:ext uri="{FF2B5EF4-FFF2-40B4-BE49-F238E27FC236}">
                <a16:creationId xmlns:a16="http://schemas.microsoft.com/office/drawing/2014/main" id="{3F3273E7-7D57-4450-AE7B-ACADC48B6AF5}"/>
              </a:ext>
            </a:extLst>
          </p:cNvPr>
          <p:cNvSpPr txBox="1"/>
          <p:nvPr/>
        </p:nvSpPr>
        <p:spPr>
          <a:xfrm>
            <a:off x="15993706" y="23158512"/>
            <a:ext cx="10529680"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Error Function Isolation </a:t>
            </a:r>
            <a:r>
              <a:rPr lang="en-US" sz="4800">
                <a:latin typeface="+mj-lt"/>
              </a:rPr>
              <a:t>and PID</a:t>
            </a:r>
            <a:endParaRPr lang="en-US" dirty="0">
              <a:latin typeface="+mj-lt"/>
            </a:endParaRPr>
          </a:p>
        </p:txBody>
      </p:sp>
      <p:sp>
        <p:nvSpPr>
          <p:cNvPr id="5" name="TextBox 4">
            <a:extLst>
              <a:ext uri="{FF2B5EF4-FFF2-40B4-BE49-F238E27FC236}">
                <a16:creationId xmlns:a16="http://schemas.microsoft.com/office/drawing/2014/main" id="{1FA8931D-E21F-4642-9776-36FFC35B487D}"/>
              </a:ext>
            </a:extLst>
          </p:cNvPr>
          <p:cNvSpPr txBox="1"/>
          <p:nvPr/>
        </p:nvSpPr>
        <p:spPr>
          <a:xfrm>
            <a:off x="3648124" y="14722507"/>
            <a:ext cx="4923425" cy="400110"/>
          </a:xfrm>
          <a:prstGeom prst="rect">
            <a:avLst/>
          </a:prstGeom>
          <a:noFill/>
        </p:spPr>
        <p:txBody>
          <a:bodyPr wrap="square" rtlCol="0">
            <a:spAutoFit/>
          </a:bodyPr>
          <a:lstStyle/>
          <a:p>
            <a:r>
              <a:rPr lang="en-US" sz="2000" dirty="0">
                <a:solidFill>
                  <a:schemeClr val="bg1"/>
                </a:solidFill>
              </a:rPr>
              <a:t>          </a:t>
            </a:r>
            <a:r>
              <a:rPr lang="en-US" sz="2000" dirty="0" err="1">
                <a:solidFill>
                  <a:schemeClr val="bg1"/>
                </a:solidFill>
              </a:rPr>
              <a:t>Toptica</a:t>
            </a:r>
            <a:endParaRPr lang="en-US" sz="2000" dirty="0">
              <a:solidFill>
                <a:schemeClr val="bg1"/>
              </a:solidFill>
            </a:endParaRPr>
          </a:p>
        </p:txBody>
      </p:sp>
      <p:sp>
        <p:nvSpPr>
          <p:cNvPr id="45" name="TextBox 44">
            <a:extLst>
              <a:ext uri="{FF2B5EF4-FFF2-40B4-BE49-F238E27FC236}">
                <a16:creationId xmlns:a16="http://schemas.microsoft.com/office/drawing/2014/main" id="{7296498C-5E69-4118-AD29-1D0542DBE1E1}"/>
              </a:ext>
            </a:extLst>
          </p:cNvPr>
          <p:cNvSpPr txBox="1"/>
          <p:nvPr/>
        </p:nvSpPr>
        <p:spPr>
          <a:xfrm>
            <a:off x="32505331" y="18820631"/>
            <a:ext cx="1011034" cy="461665"/>
          </a:xfrm>
          <a:prstGeom prst="rect">
            <a:avLst/>
          </a:prstGeom>
          <a:noFill/>
        </p:spPr>
        <p:txBody>
          <a:bodyPr wrap="square" rtlCol="0">
            <a:spAutoFit/>
          </a:bodyPr>
          <a:lstStyle/>
          <a:p>
            <a:r>
              <a:rPr lang="en-US" sz="2400" dirty="0"/>
              <a:t>Time</a:t>
            </a:r>
          </a:p>
        </p:txBody>
      </p:sp>
      <p:sp>
        <p:nvSpPr>
          <p:cNvPr id="110" name="TextBox 109">
            <a:extLst>
              <a:ext uri="{FF2B5EF4-FFF2-40B4-BE49-F238E27FC236}">
                <a16:creationId xmlns:a16="http://schemas.microsoft.com/office/drawing/2014/main" id="{9F79DA0C-BF1B-4586-83DF-1713E56D83F1}"/>
              </a:ext>
            </a:extLst>
          </p:cNvPr>
          <p:cNvSpPr txBox="1"/>
          <p:nvPr/>
        </p:nvSpPr>
        <p:spPr>
          <a:xfrm rot="16200000">
            <a:off x="29103910" y="16198671"/>
            <a:ext cx="2692806" cy="461665"/>
          </a:xfrm>
          <a:prstGeom prst="rect">
            <a:avLst/>
          </a:prstGeom>
          <a:noFill/>
        </p:spPr>
        <p:txBody>
          <a:bodyPr wrap="square" rtlCol="0">
            <a:spAutoFit/>
          </a:bodyPr>
          <a:lstStyle/>
          <a:p>
            <a:r>
              <a:rPr lang="en-US" sz="2400" dirty="0"/>
              <a:t>PD Voltage (V)</a:t>
            </a:r>
          </a:p>
        </p:txBody>
      </p:sp>
      <p:pic>
        <p:nvPicPr>
          <p:cNvPr id="73" name="Picture 72">
            <a:extLst>
              <a:ext uri="{FF2B5EF4-FFF2-40B4-BE49-F238E27FC236}">
                <a16:creationId xmlns:a16="http://schemas.microsoft.com/office/drawing/2014/main" id="{006CCAEF-0532-4113-A857-D9A576398483}"/>
              </a:ext>
            </a:extLst>
          </p:cNvPr>
          <p:cNvPicPr>
            <a:picLocks noChangeAspect="1"/>
          </p:cNvPicPr>
          <p:nvPr/>
        </p:nvPicPr>
        <p:blipFill rotWithShape="1">
          <a:blip r:embed="rId23">
            <a:extLst>
              <a:ext uri="{28A0092B-C50C-407E-A947-70E740481C1C}">
                <a14:useLocalDpi xmlns:a14="http://schemas.microsoft.com/office/drawing/2010/main" val="0"/>
              </a:ext>
            </a:extLst>
          </a:blip>
          <a:srcRect l="922" t="4275" r="5373"/>
          <a:stretch/>
        </p:blipFill>
        <p:spPr>
          <a:xfrm>
            <a:off x="22256798" y="25097544"/>
            <a:ext cx="6964845" cy="5336215"/>
          </a:xfrm>
          <a:prstGeom prst="rect">
            <a:avLst/>
          </a:prstGeom>
        </p:spPr>
      </p:pic>
      <p:cxnSp>
        <p:nvCxnSpPr>
          <p:cNvPr id="148" name="Straight Connector 147">
            <a:extLst>
              <a:ext uri="{FF2B5EF4-FFF2-40B4-BE49-F238E27FC236}">
                <a16:creationId xmlns:a16="http://schemas.microsoft.com/office/drawing/2014/main" id="{FE4CB592-815C-4B78-9809-CD2AD69D65C3}"/>
              </a:ext>
            </a:extLst>
          </p:cNvPr>
          <p:cNvCxnSpPr>
            <a:cxnSpLocks/>
          </p:cNvCxnSpPr>
          <p:nvPr/>
        </p:nvCxnSpPr>
        <p:spPr>
          <a:xfrm>
            <a:off x="29849390" y="18102801"/>
            <a:ext cx="952260"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6C08AAE-61F7-4534-816F-80AFB6E3AAC2}"/>
              </a:ext>
            </a:extLst>
          </p:cNvPr>
          <p:cNvSpPr txBox="1"/>
          <p:nvPr/>
        </p:nvSpPr>
        <p:spPr>
          <a:xfrm>
            <a:off x="24794251" y="14255932"/>
            <a:ext cx="4091247" cy="461665"/>
          </a:xfrm>
          <a:prstGeom prst="rect">
            <a:avLst/>
          </a:prstGeom>
          <a:noFill/>
        </p:spPr>
        <p:txBody>
          <a:bodyPr wrap="square" rtlCol="0">
            <a:spAutoFit/>
          </a:bodyPr>
          <a:lstStyle/>
          <a:p>
            <a:r>
              <a:rPr lang="en-US" sz="2400" dirty="0">
                <a:latin typeface="Univers" panose="020B0503020202020204" pitchFamily="34" charset="0"/>
              </a:rPr>
              <a:t>Fabry-Perot Interferometer</a:t>
            </a:r>
            <a:endParaRPr lang="en-US" sz="240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435FBEB-8303-4704-ADE7-D8D6B2AC71BA}"/>
                  </a:ext>
                </a:extLst>
              </p:cNvPr>
              <p:cNvSpPr txBox="1"/>
              <p:nvPr/>
            </p:nvSpPr>
            <p:spPr>
              <a:xfrm>
                <a:off x="35370577" y="14864418"/>
                <a:ext cx="6242583" cy="2101601"/>
              </a:xfrm>
              <a:prstGeom prst="rect">
                <a:avLst/>
              </a:prstGeom>
              <a:noFill/>
            </p:spPr>
            <p:txBody>
              <a:bodyPr wrap="square" rtlCol="0">
                <a:spAutoFit/>
              </a:bodyPr>
              <a:lstStyle/>
              <a:p>
                <a:pPr defTabSz="914400"/>
                <a:r>
                  <a:rPr lang="en-US" sz="2400" dirty="0">
                    <a:latin typeface="Univers" panose="020B0503020202020204" pitchFamily="34" charset="0"/>
                  </a:rPr>
                  <a:t>Combining the locking method with the Fabry-Perot, we determined with multiple tests over several hours that the frequency of our DL Pro Laser will drift, unlocked by </a:t>
                </a:r>
                <a14:m>
                  <m:oMath xmlns:m="http://schemas.openxmlformats.org/officeDocument/2006/math">
                    <m:r>
                      <a:rPr lang="en-US" sz="2400" i="1" dirty="0" smtClean="0">
                        <a:latin typeface="Cambria Math" panose="02040503050406030204" pitchFamily="18" charset="0"/>
                      </a:rPr>
                      <m:t>338</m:t>
                    </m:r>
                    <m:r>
                      <a:rPr lang="en-US" sz="2400" b="0" i="0" dirty="0" smtClean="0">
                        <a:latin typeface="Cambria Math" panose="02040503050406030204" pitchFamily="18" charset="0"/>
                      </a:rPr>
                      <m:t>±31</m:t>
                    </m:r>
                    <m:f>
                      <m:fPr>
                        <m:ctrlPr>
                          <a:rPr lang="en-US" sz="2400" b="0" i="1" dirty="0" smtClean="0">
                            <a:latin typeface="Cambria Math" panose="02040503050406030204" pitchFamily="18" charset="0"/>
                          </a:rPr>
                        </m:ctrlPr>
                      </m:fPr>
                      <m:num>
                        <m:r>
                          <m:rPr>
                            <m:sty m:val="p"/>
                          </m:rPr>
                          <a:rPr lang="en-US" sz="2400" i="0" dirty="0" smtClean="0">
                            <a:latin typeface="Cambria Math" panose="02040503050406030204" pitchFamily="18" charset="0"/>
                          </a:rPr>
                          <m:t>MHz</m:t>
                        </m:r>
                      </m:num>
                      <m:den>
                        <m:r>
                          <m:rPr>
                            <m:sty m:val="p"/>
                          </m:rPr>
                          <a:rPr lang="en-US" sz="2400" b="0" i="0" dirty="0" smtClean="0">
                            <a:latin typeface="Cambria Math" panose="02040503050406030204" pitchFamily="18" charset="0"/>
                          </a:rPr>
                          <m:t>s</m:t>
                        </m:r>
                      </m:den>
                    </m:f>
                  </m:oMath>
                </a14:m>
                <a:r>
                  <a:rPr lang="en-US" sz="2400" b="0" dirty="0">
                    <a:latin typeface="Univers" panose="020B0503020202020204" pitchFamily="34" charset="0"/>
                  </a:rPr>
                  <a:t>.</a:t>
                </a:r>
              </a:p>
            </p:txBody>
          </p:sp>
        </mc:Choice>
        <mc:Fallback xmlns="">
          <p:sp>
            <p:nvSpPr>
              <p:cNvPr id="115" name="TextBox 114">
                <a:extLst>
                  <a:ext uri="{FF2B5EF4-FFF2-40B4-BE49-F238E27FC236}">
                    <a16:creationId xmlns:a16="http://schemas.microsoft.com/office/drawing/2014/main" id="{B435FBEB-8303-4704-ADE7-D8D6B2AC71BA}"/>
                  </a:ext>
                </a:extLst>
              </p:cNvPr>
              <p:cNvSpPr txBox="1">
                <a:spLocks noRot="1" noChangeAspect="1" noMove="1" noResize="1" noEditPoints="1" noAdjustHandles="1" noChangeArrowheads="1" noChangeShapeType="1" noTextEdit="1"/>
              </p:cNvSpPr>
              <p:nvPr/>
            </p:nvSpPr>
            <p:spPr>
              <a:xfrm>
                <a:off x="35370577" y="14864418"/>
                <a:ext cx="6242583" cy="2101601"/>
              </a:xfrm>
              <a:prstGeom prst="rect">
                <a:avLst/>
              </a:prstGeom>
              <a:blipFill>
                <a:blip r:embed="rId24"/>
                <a:stretch>
                  <a:fillRect l="-1465" t="-2029" r="-1758" b="-2029"/>
                </a:stretch>
              </a:blipFill>
            </p:spPr>
            <p:txBody>
              <a:bodyPr/>
              <a:lstStyle/>
              <a:p>
                <a:r>
                  <a:rPr lang="en-US">
                    <a:noFill/>
                  </a:rPr>
                  <a:t> </a:t>
                </a:r>
              </a:p>
            </p:txBody>
          </p:sp>
        </mc:Fallback>
      </mc:AlternateContent>
      <p:pic>
        <p:nvPicPr>
          <p:cNvPr id="150" name="Picture 149">
            <a:extLst>
              <a:ext uri="{FF2B5EF4-FFF2-40B4-BE49-F238E27FC236}">
                <a16:creationId xmlns:a16="http://schemas.microsoft.com/office/drawing/2014/main" id="{E644A3BF-20AE-45C0-9B99-99D9CCF62124}"/>
              </a:ext>
            </a:extLst>
          </p:cNvPr>
          <p:cNvPicPr>
            <a:picLocks noChangeAspect="1"/>
          </p:cNvPicPr>
          <p:nvPr/>
        </p:nvPicPr>
        <p:blipFill rotWithShape="1">
          <a:blip r:embed="rId25">
            <a:extLst>
              <a:ext uri="{28A0092B-C50C-407E-A947-70E740481C1C}">
                <a14:useLocalDpi xmlns:a14="http://schemas.microsoft.com/office/drawing/2010/main" val="0"/>
              </a:ext>
            </a:extLst>
          </a:blip>
          <a:srcRect t="10854" r="9102"/>
          <a:stretch/>
        </p:blipFill>
        <p:spPr>
          <a:xfrm>
            <a:off x="35607578" y="20494866"/>
            <a:ext cx="6805342" cy="4698024"/>
          </a:xfrm>
          <a:prstGeom prst="rect">
            <a:avLst/>
          </a:prstGeom>
        </p:spPr>
      </p:pic>
      <p:cxnSp>
        <p:nvCxnSpPr>
          <p:cNvPr id="137" name="Connector: Elbow 136">
            <a:extLst>
              <a:ext uri="{FF2B5EF4-FFF2-40B4-BE49-F238E27FC236}">
                <a16:creationId xmlns:a16="http://schemas.microsoft.com/office/drawing/2014/main" id="{A31D777C-B7D9-44D8-A412-91E58F223D66}"/>
              </a:ext>
            </a:extLst>
          </p:cNvPr>
          <p:cNvCxnSpPr>
            <a:cxnSpLocks/>
          </p:cNvCxnSpPr>
          <p:nvPr/>
        </p:nvCxnSpPr>
        <p:spPr>
          <a:xfrm rot="5400000">
            <a:off x="24551894" y="23411629"/>
            <a:ext cx="9414568" cy="804791"/>
          </a:xfrm>
          <a:prstGeom prst="bentConnector3">
            <a:avLst>
              <a:gd name="adj1" fmla="val 99372"/>
            </a:avLst>
          </a:prstGeom>
          <a:ln w="152400"/>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21E5A6EE-EE80-4B45-ADA0-10F10EE375C5}"/>
              </a:ext>
            </a:extLst>
          </p:cNvPr>
          <p:cNvCxnSpPr>
            <a:cxnSpLocks/>
          </p:cNvCxnSpPr>
          <p:nvPr/>
        </p:nvCxnSpPr>
        <p:spPr>
          <a:xfrm>
            <a:off x="28688471" y="19175253"/>
            <a:ext cx="952260"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563BFD3-6AA6-465E-AD1E-FD744A9F71A6}"/>
              </a:ext>
            </a:extLst>
          </p:cNvPr>
          <p:cNvCxnSpPr>
            <a:cxnSpLocks/>
            <a:endCxn id="63" idx="1"/>
          </p:cNvCxnSpPr>
          <p:nvPr/>
        </p:nvCxnSpPr>
        <p:spPr>
          <a:xfrm>
            <a:off x="9265695" y="23438553"/>
            <a:ext cx="5039573" cy="3862004"/>
          </a:xfrm>
          <a:prstGeom prst="bentConnector3">
            <a:avLst>
              <a:gd name="adj1" fmla="val 90476"/>
            </a:avLst>
          </a:prstGeom>
          <a:ln w="152400"/>
        </p:spPr>
        <p:style>
          <a:lnRef idx="1">
            <a:schemeClr val="dk1"/>
          </a:lnRef>
          <a:fillRef idx="0">
            <a:schemeClr val="dk1"/>
          </a:fillRef>
          <a:effectRef idx="0">
            <a:schemeClr val="dk1"/>
          </a:effectRef>
          <a:fontRef idx="minor">
            <a:schemeClr val="tx1"/>
          </a:fontRef>
        </p:style>
      </p:cxnSp>
      <p:pic>
        <p:nvPicPr>
          <p:cNvPr id="208" name="Picture 207">
            <a:extLst>
              <a:ext uri="{FF2B5EF4-FFF2-40B4-BE49-F238E27FC236}">
                <a16:creationId xmlns:a16="http://schemas.microsoft.com/office/drawing/2014/main" id="{BC2734DE-7DF4-455E-A06F-96428D8A1ED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184653" y="6216608"/>
            <a:ext cx="5863684" cy="4397763"/>
          </a:xfrm>
          <a:prstGeom prst="rect">
            <a:avLst/>
          </a:prstGeom>
        </p:spPr>
      </p:pic>
      <p:sp>
        <p:nvSpPr>
          <p:cNvPr id="209" name="TextBox 208">
            <a:extLst>
              <a:ext uri="{FF2B5EF4-FFF2-40B4-BE49-F238E27FC236}">
                <a16:creationId xmlns:a16="http://schemas.microsoft.com/office/drawing/2014/main" id="{1394C725-EE6E-4508-BC1E-431715898B78}"/>
              </a:ext>
            </a:extLst>
          </p:cNvPr>
          <p:cNvSpPr txBox="1"/>
          <p:nvPr/>
        </p:nvSpPr>
        <p:spPr>
          <a:xfrm>
            <a:off x="30964172" y="6211471"/>
            <a:ext cx="4239581"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Fabry-Perot Experimental Design</a:t>
            </a:r>
          </a:p>
        </p:txBody>
      </p:sp>
      <p:grpSp>
        <p:nvGrpSpPr>
          <p:cNvPr id="244" name="Group 243">
            <a:extLst>
              <a:ext uri="{FF2B5EF4-FFF2-40B4-BE49-F238E27FC236}">
                <a16:creationId xmlns:a16="http://schemas.microsoft.com/office/drawing/2014/main" id="{D7565D64-9187-4E29-9165-F80FD66E2A73}"/>
              </a:ext>
            </a:extLst>
          </p:cNvPr>
          <p:cNvGrpSpPr/>
          <p:nvPr/>
        </p:nvGrpSpPr>
        <p:grpSpPr>
          <a:xfrm>
            <a:off x="2307766" y="25029213"/>
            <a:ext cx="10620390" cy="7069320"/>
            <a:chOff x="2871219" y="25645022"/>
            <a:chExt cx="8557478" cy="6438064"/>
          </a:xfrm>
        </p:grpSpPr>
        <p:sp>
          <p:nvSpPr>
            <p:cNvPr id="242" name="Rectangle 241">
              <a:extLst>
                <a:ext uri="{FF2B5EF4-FFF2-40B4-BE49-F238E27FC236}">
                  <a16:creationId xmlns:a16="http://schemas.microsoft.com/office/drawing/2014/main" id="{BA277549-E226-4340-810D-C29027F3F9F3}"/>
                </a:ext>
              </a:extLst>
            </p:cNvPr>
            <p:cNvSpPr/>
            <p:nvPr/>
          </p:nvSpPr>
          <p:spPr>
            <a:xfrm>
              <a:off x="2871219" y="25645022"/>
              <a:ext cx="8557478" cy="6438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Picture 205">
              <a:extLst>
                <a:ext uri="{FF2B5EF4-FFF2-40B4-BE49-F238E27FC236}">
                  <a16:creationId xmlns:a16="http://schemas.microsoft.com/office/drawing/2014/main" id="{61E60F30-B287-4A58-870E-605731FA2D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971558" y="25730253"/>
              <a:ext cx="8356802" cy="6267602"/>
            </a:xfrm>
            <a:prstGeom prst="rect">
              <a:avLst/>
            </a:prstGeom>
          </p:spPr>
        </p:pic>
        <p:sp>
          <p:nvSpPr>
            <p:cNvPr id="243" name="TextBox 242">
              <a:extLst>
                <a:ext uri="{FF2B5EF4-FFF2-40B4-BE49-F238E27FC236}">
                  <a16:creationId xmlns:a16="http://schemas.microsoft.com/office/drawing/2014/main" id="{E4DEBE35-10C3-4EEA-843A-2A8A39336C4D}"/>
                </a:ext>
              </a:extLst>
            </p:cNvPr>
            <p:cNvSpPr txBox="1"/>
            <p:nvPr/>
          </p:nvSpPr>
          <p:spPr>
            <a:xfrm>
              <a:off x="4722722" y="26037079"/>
              <a:ext cx="5766388"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Saturated Absorption Experimental Setup</a:t>
              </a:r>
            </a:p>
          </p:txBody>
        </p:sp>
      </p:grpSp>
      <p:sp>
        <p:nvSpPr>
          <p:cNvPr id="254" name="TextBox 253">
            <a:extLst>
              <a:ext uri="{FF2B5EF4-FFF2-40B4-BE49-F238E27FC236}">
                <a16:creationId xmlns:a16="http://schemas.microsoft.com/office/drawing/2014/main" id="{2508D3B2-38CE-4D2E-9AE6-712265113011}"/>
              </a:ext>
            </a:extLst>
          </p:cNvPr>
          <p:cNvSpPr txBox="1"/>
          <p:nvPr/>
        </p:nvSpPr>
        <p:spPr>
          <a:xfrm>
            <a:off x="30111626" y="29803480"/>
            <a:ext cx="12428448" cy="2239463"/>
          </a:xfrm>
          <a:prstGeom prst="rect">
            <a:avLst/>
          </a:prstGeom>
          <a:solidFill>
            <a:schemeClr val="bg1"/>
          </a:solidFill>
          <a:ln w="76200">
            <a:solidFill>
              <a:schemeClr val="accent2"/>
            </a:solidFill>
          </a:ln>
        </p:spPr>
        <p:txBody>
          <a:bodyPr wrap="square" lIns="457200" tIns="640080" rIns="457200" bIns="457200" rtlCol="0">
            <a:noAutofit/>
          </a:bodyPr>
          <a:lstStyle/>
          <a:p>
            <a:pPr algn="l"/>
            <a:r>
              <a:rPr lang="en-US" sz="2800" dirty="0">
                <a:latin typeface="Cambria Math" panose="02040503050406030204" pitchFamily="18" charset="0"/>
                <a:ea typeface="Cambria Math" panose="02040503050406030204" pitchFamily="18" charset="0"/>
              </a:rPr>
              <a:t>              This material is based upon work supported by the US Department of Energy, Office of Science, Office of Nuclear Physics, under Award Number DE-FG02-99ER41101.</a:t>
            </a:r>
          </a:p>
        </p:txBody>
      </p:sp>
      <p:sp>
        <p:nvSpPr>
          <p:cNvPr id="255" name="TextBox 254">
            <a:extLst>
              <a:ext uri="{FF2B5EF4-FFF2-40B4-BE49-F238E27FC236}">
                <a16:creationId xmlns:a16="http://schemas.microsoft.com/office/drawing/2014/main" id="{2B2BDABF-40CD-4CE8-8FCD-764D7694D73D}"/>
              </a:ext>
            </a:extLst>
          </p:cNvPr>
          <p:cNvSpPr txBox="1"/>
          <p:nvPr/>
        </p:nvSpPr>
        <p:spPr>
          <a:xfrm>
            <a:off x="32402068" y="29358713"/>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Acknowledgements</a:t>
            </a:r>
            <a:endParaRPr lang="en-US" dirty="0">
              <a:latin typeface="+mj-lt"/>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2A19503D-CAE1-4DB4-89A5-F1E9B8DC537D}"/>
                  </a:ext>
                </a:extLst>
              </p:cNvPr>
              <p:cNvSpPr txBox="1"/>
              <p:nvPr/>
            </p:nvSpPr>
            <p:spPr>
              <a:xfrm>
                <a:off x="38750240" y="21143143"/>
                <a:ext cx="3144520" cy="461665"/>
              </a:xfrm>
              <a:prstGeom prst="rect">
                <a:avLst/>
              </a:prstGeom>
              <a:solidFill>
                <a:schemeClr val="bg1">
                  <a:alpha val="55000"/>
                </a:schemeClr>
              </a:solidFill>
              <a:ln>
                <a:solidFill>
                  <a:schemeClr val="accent1"/>
                </a:solidFill>
              </a:ln>
            </p:spPr>
            <p:txBody>
              <a:bodyPr wrap="square" rtlCol="0">
                <a:spAutoFit/>
              </a:bodyPr>
              <a:lstStyle/>
              <a:p>
                <a14:m>
                  <m:oMath xmlns:m="http://schemas.openxmlformats.org/officeDocument/2006/math">
                    <m:r>
                      <a:rPr lang="en-US" sz="2400" b="0" i="1" smtClean="0">
                        <a:latin typeface="Cambria Math" panose="02040503050406030204" pitchFamily="18" charset="0"/>
                      </a:rPr>
                      <m:t>𝜈</m:t>
                    </m:r>
                  </m:oMath>
                </a14:m>
                <a:r>
                  <a:rPr lang="en-US" sz="2400" dirty="0"/>
                  <a:t>-Drift Comparison</a:t>
                </a:r>
              </a:p>
            </p:txBody>
          </p:sp>
        </mc:Choice>
        <mc:Fallback xmlns="">
          <p:sp>
            <p:nvSpPr>
              <p:cNvPr id="160" name="TextBox 159">
                <a:extLst>
                  <a:ext uri="{FF2B5EF4-FFF2-40B4-BE49-F238E27FC236}">
                    <a16:creationId xmlns:a16="http://schemas.microsoft.com/office/drawing/2014/main" id="{2A19503D-CAE1-4DB4-89A5-F1E9B8DC537D}"/>
                  </a:ext>
                </a:extLst>
              </p:cNvPr>
              <p:cNvSpPr txBox="1">
                <a:spLocks noRot="1" noChangeAspect="1" noMove="1" noResize="1" noEditPoints="1" noAdjustHandles="1" noChangeArrowheads="1" noChangeShapeType="1" noTextEdit="1"/>
              </p:cNvSpPr>
              <p:nvPr/>
            </p:nvSpPr>
            <p:spPr>
              <a:xfrm>
                <a:off x="38750240" y="21143143"/>
                <a:ext cx="3144520" cy="461665"/>
              </a:xfrm>
              <a:prstGeom prst="rect">
                <a:avLst/>
              </a:prstGeom>
              <a:blipFill>
                <a:blip r:embed="rId28"/>
                <a:stretch>
                  <a:fillRect t="-7692" b="-28205"/>
                </a:stretch>
              </a:blipFill>
              <a:ln>
                <a:solidFill>
                  <a:schemeClr val="accent1"/>
                </a:solidFill>
              </a:ln>
            </p:spPr>
            <p:txBody>
              <a:bodyPr/>
              <a:lstStyle/>
              <a:p>
                <a:r>
                  <a:rPr lang="en-US">
                    <a:noFill/>
                  </a:rPr>
                  <a:t> </a:t>
                </a:r>
              </a:p>
            </p:txBody>
          </p:sp>
        </mc:Fallback>
      </mc:AlternateContent>
      <p:pic>
        <p:nvPicPr>
          <p:cNvPr id="170" name="Picture 169">
            <a:extLst>
              <a:ext uri="{FF2B5EF4-FFF2-40B4-BE49-F238E27FC236}">
                <a16:creationId xmlns:a16="http://schemas.microsoft.com/office/drawing/2014/main" id="{1C81B06B-A314-4E3E-84FB-3C4B74B1451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6461429" y="6221550"/>
            <a:ext cx="5863685" cy="4397764"/>
          </a:xfrm>
          <a:prstGeom prst="rect">
            <a:avLst/>
          </a:prstGeom>
        </p:spPr>
      </p:pic>
      <p:sp>
        <p:nvSpPr>
          <p:cNvPr id="257" name="TextBox 256">
            <a:extLst>
              <a:ext uri="{FF2B5EF4-FFF2-40B4-BE49-F238E27FC236}">
                <a16:creationId xmlns:a16="http://schemas.microsoft.com/office/drawing/2014/main" id="{AAFCCFCC-5B99-4538-BC28-FB3E1667AB1E}"/>
              </a:ext>
            </a:extLst>
          </p:cNvPr>
          <p:cNvSpPr txBox="1"/>
          <p:nvPr/>
        </p:nvSpPr>
        <p:spPr>
          <a:xfrm>
            <a:off x="37353540" y="6293630"/>
            <a:ext cx="4414220"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Fiber Optic Couplers and Polarizing</a:t>
            </a:r>
          </a:p>
        </p:txBody>
      </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45E850AC-DE2F-4569-BBA3-F0C795DDB5D9}"/>
                  </a:ext>
                </a:extLst>
              </p:cNvPr>
              <p:cNvSpPr txBox="1"/>
              <p:nvPr/>
            </p:nvSpPr>
            <p:spPr>
              <a:xfrm>
                <a:off x="3455744" y="4776956"/>
                <a:ext cx="5130017" cy="963854"/>
              </a:xfrm>
              <a:prstGeom prst="rect">
                <a:avLst/>
              </a:prstGeom>
              <a:noFill/>
            </p:spPr>
            <p:txBody>
              <a:bodyPr wrap="square" rtlCol="0">
                <a:spAutoFit/>
              </a:bodyPr>
              <a:lstStyle/>
              <a:p>
                <a14:m>
                  <m:oMath xmlns:m="http://schemas.openxmlformats.org/officeDocument/2006/math">
                    <m:sSup>
                      <m:sSupPr>
                        <m:ctrlPr>
                          <a:rPr lang="en-US" sz="2800" b="0" i="0" dirty="0" smtClean="0">
                            <a:solidFill>
                              <a:schemeClr val="bg1"/>
                            </a:solidFill>
                          </a:rPr>
                        </m:ctrlPr>
                      </m:sSupPr>
                      <m:e>
                        <m:r>
                          <a:rPr lang="en-US" sz="2800" b="0" i="0" dirty="0" smtClean="0">
                            <a:solidFill>
                              <a:schemeClr val="bg1"/>
                            </a:solidFill>
                            <a:latin typeface="Cambria Math" panose="02040503050406030204" pitchFamily="18" charset="0"/>
                          </a:rPr>
                          <m:t> </m:t>
                        </m:r>
                      </m:e>
                      <m:sup>
                        <m:r>
                          <a:rPr lang="en-US" sz="2800" b="0" i="0" dirty="0" smtClean="0">
                            <a:solidFill>
                              <a:schemeClr val="bg1"/>
                            </a:solidFill>
                          </a:rPr>
                          <m:t>1</m:t>
                        </m:r>
                      </m:sup>
                    </m:sSup>
                  </m:oMath>
                </a14:m>
                <a:r>
                  <a:rPr lang="en-US" sz="2800" dirty="0">
                    <a:solidFill>
                      <a:schemeClr val="bg1"/>
                    </a:solidFill>
                  </a:rPr>
                  <a:t>University of Kentucky, KY</a:t>
                </a:r>
              </a:p>
              <a:p>
                <a14:m>
                  <m:oMath xmlns:m="http://schemas.openxmlformats.org/officeDocument/2006/math">
                    <m:sSup>
                      <m:sSupPr>
                        <m:ctrlPr>
                          <a:rPr lang="en-US" sz="2800" b="0" i="0" smtClean="0">
                            <a:solidFill>
                              <a:schemeClr val="bg1"/>
                            </a:solidFill>
                            <a:latin typeface="Cambria Math" panose="02040503050406030204" pitchFamily="18" charset="0"/>
                          </a:rPr>
                        </m:ctrlPr>
                      </m:sSupPr>
                      <m:e>
                        <m:r>
                          <a:rPr lang="en-US" sz="2800" b="0" i="0" smtClean="0">
                            <a:solidFill>
                              <a:schemeClr val="bg1"/>
                            </a:solidFill>
                            <a:latin typeface="Cambria Math" panose="02040503050406030204" pitchFamily="18" charset="0"/>
                          </a:rPr>
                          <m:t> </m:t>
                        </m:r>
                      </m:e>
                      <m:sup>
                        <m:r>
                          <a:rPr lang="en-US" sz="2800" b="0" i="0" smtClean="0">
                            <a:solidFill>
                              <a:schemeClr val="bg1"/>
                            </a:solidFill>
                            <a:latin typeface="Cambria Math" panose="02040503050406030204" pitchFamily="18" charset="0"/>
                          </a:rPr>
                          <m:t>2</m:t>
                        </m:r>
                      </m:sup>
                    </m:sSup>
                  </m:oMath>
                </a14:m>
                <a:r>
                  <a:rPr lang="en-US" sz="2800" dirty="0">
                    <a:solidFill>
                      <a:schemeClr val="bg1"/>
                    </a:solidFill>
                  </a:rPr>
                  <a:t>Middlebury College, VT</a:t>
                </a:r>
              </a:p>
            </p:txBody>
          </p:sp>
        </mc:Choice>
        <mc:Fallback>
          <p:sp>
            <p:nvSpPr>
              <p:cNvPr id="136" name="TextBox 135">
                <a:extLst>
                  <a:ext uri="{FF2B5EF4-FFF2-40B4-BE49-F238E27FC236}">
                    <a16:creationId xmlns:a16="http://schemas.microsoft.com/office/drawing/2014/main" id="{45E850AC-DE2F-4569-BBA3-F0C795DDB5D9}"/>
                  </a:ext>
                </a:extLst>
              </p:cNvPr>
              <p:cNvSpPr txBox="1">
                <a:spLocks noRot="1" noChangeAspect="1" noMove="1" noResize="1" noEditPoints="1" noAdjustHandles="1" noChangeArrowheads="1" noChangeShapeType="1" noTextEdit="1"/>
              </p:cNvSpPr>
              <p:nvPr/>
            </p:nvSpPr>
            <p:spPr>
              <a:xfrm>
                <a:off x="3455744" y="4776956"/>
                <a:ext cx="5130017" cy="963854"/>
              </a:xfrm>
              <a:prstGeom prst="rect">
                <a:avLst/>
              </a:prstGeom>
              <a:blipFill>
                <a:blip r:embed="rId30"/>
                <a:stretch>
                  <a:fillRect t="-5063" b="-17722"/>
                </a:stretch>
              </a:blipFill>
            </p:spPr>
            <p:txBody>
              <a:bodyPr/>
              <a:lstStyle/>
              <a:p>
                <a:r>
                  <a:rPr lang="en-US">
                    <a:noFill/>
                  </a:rPr>
                  <a:t> </a:t>
                </a:r>
              </a:p>
            </p:txBody>
          </p:sp>
        </mc:Fallback>
      </mc:AlternateContent>
    </p:spTree>
    <p:extLst>
      <p:ext uri="{BB962C8B-B14F-4D97-AF65-F5344CB8AC3E}">
        <p14:creationId xmlns:p14="http://schemas.microsoft.com/office/powerpoint/2010/main" val="2425889520"/>
      </p:ext>
    </p:extLst>
  </p:cSld>
  <p:clrMapOvr>
    <a:masterClrMapping/>
  </p:clrMapOvr>
</p:sld>
</file>

<file path=ppt/theme/theme1.xml><?xml version="1.0" encoding="utf-8"?>
<a:theme xmlns:a="http://schemas.openxmlformats.org/drawingml/2006/main" name="Office Theme">
  <a:themeElements>
    <a:clrScheme name="Poster">
      <a:dk1>
        <a:sysClr val="windowText" lastClr="000000"/>
      </a:dk1>
      <a:lt1>
        <a:sysClr val="window" lastClr="FFFFFF"/>
      </a:lt1>
      <a:dk2>
        <a:srgbClr val="44546A"/>
      </a:dk2>
      <a:lt2>
        <a:srgbClr val="CECCCC"/>
      </a:lt2>
      <a:accent1>
        <a:srgbClr val="B33951"/>
      </a:accent1>
      <a:accent2>
        <a:srgbClr val="0033A0"/>
      </a:accent2>
      <a:accent3>
        <a:srgbClr val="91C4F2"/>
      </a:accent3>
      <a:accent4>
        <a:srgbClr val="7DAA92"/>
      </a:accent4>
      <a:accent5>
        <a:srgbClr val="60AFFF"/>
      </a:accent5>
      <a:accent6>
        <a:srgbClr val="BEB8EB"/>
      </a:accent6>
      <a:hlink>
        <a:srgbClr val="0563C1"/>
      </a:hlink>
      <a:folHlink>
        <a:srgbClr val="954F72"/>
      </a:folHlink>
    </a:clrScheme>
    <a:fontScheme name="Phsyics Poster">
      <a:majorFont>
        <a:latin typeface="Aharoni"/>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1118</TotalTime>
  <Words>994</Words>
  <Application>Microsoft Office PowerPoint</Application>
  <PresentationFormat>Custom</PresentationFormat>
  <Paragraphs>94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Aharoni</vt:lpstr>
      <vt:lpstr>Arial</vt:lpstr>
      <vt:lpstr>Calibri</vt:lpstr>
      <vt:lpstr>Cambria Math</vt:lpstr>
      <vt:lpstr>Univers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Bodron</dc:creator>
  <cp:lastModifiedBy>Will Bodron</cp:lastModifiedBy>
  <cp:revision>32</cp:revision>
  <dcterms:created xsi:type="dcterms:W3CDTF">2021-08-10T19:53:55Z</dcterms:created>
  <dcterms:modified xsi:type="dcterms:W3CDTF">2021-08-12T14:43:39Z</dcterms:modified>
</cp:coreProperties>
</file>